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Lst>
  <p:notesMasterIdLst>
    <p:notesMasterId r:id="rId98"/>
  </p:notesMasterIdLst>
  <p:sldIdLst>
    <p:sldId id="256" r:id="rId2"/>
    <p:sldId id="367" r:id="rId3"/>
    <p:sldId id="368" r:id="rId4"/>
    <p:sldId id="379" r:id="rId5"/>
    <p:sldId id="392" r:id="rId6"/>
    <p:sldId id="376" r:id="rId7"/>
    <p:sldId id="374" r:id="rId8"/>
    <p:sldId id="371" r:id="rId9"/>
    <p:sldId id="373" r:id="rId10"/>
    <p:sldId id="377" r:id="rId11"/>
    <p:sldId id="372" r:id="rId12"/>
    <p:sldId id="369" r:id="rId13"/>
    <p:sldId id="370" r:id="rId14"/>
    <p:sldId id="381" r:id="rId15"/>
    <p:sldId id="397" r:id="rId16"/>
    <p:sldId id="382" r:id="rId17"/>
    <p:sldId id="396" r:id="rId18"/>
    <p:sldId id="394" r:id="rId19"/>
    <p:sldId id="393" r:id="rId20"/>
    <p:sldId id="398" r:id="rId21"/>
    <p:sldId id="378" r:id="rId22"/>
    <p:sldId id="383" r:id="rId23"/>
    <p:sldId id="457" r:id="rId24"/>
    <p:sldId id="399" r:id="rId25"/>
    <p:sldId id="418" r:id="rId26"/>
    <p:sldId id="380" r:id="rId27"/>
    <p:sldId id="487" r:id="rId28"/>
    <p:sldId id="401" r:id="rId29"/>
    <p:sldId id="403" r:id="rId30"/>
    <p:sldId id="402" r:id="rId31"/>
    <p:sldId id="384" r:id="rId32"/>
    <p:sldId id="405" r:id="rId33"/>
    <p:sldId id="407" r:id="rId34"/>
    <p:sldId id="412" r:id="rId35"/>
    <p:sldId id="414" r:id="rId36"/>
    <p:sldId id="446" r:id="rId37"/>
    <p:sldId id="444" r:id="rId38"/>
    <p:sldId id="441" r:id="rId39"/>
    <p:sldId id="408" r:id="rId40"/>
    <p:sldId id="423" r:id="rId41"/>
    <p:sldId id="427" r:id="rId42"/>
    <p:sldId id="439" r:id="rId43"/>
    <p:sldId id="447" r:id="rId44"/>
    <p:sldId id="448" r:id="rId45"/>
    <p:sldId id="449" r:id="rId46"/>
    <p:sldId id="451" r:id="rId47"/>
    <p:sldId id="443" r:id="rId48"/>
    <p:sldId id="415" r:id="rId49"/>
    <p:sldId id="422" r:id="rId50"/>
    <p:sldId id="452" r:id="rId51"/>
    <p:sldId id="413" r:id="rId52"/>
    <p:sldId id="464" r:id="rId53"/>
    <p:sldId id="420" r:id="rId54"/>
    <p:sldId id="455" r:id="rId55"/>
    <p:sldId id="436" r:id="rId56"/>
    <p:sldId id="475" r:id="rId57"/>
    <p:sldId id="428" r:id="rId58"/>
    <p:sldId id="419" r:id="rId59"/>
    <p:sldId id="424" r:id="rId60"/>
    <p:sldId id="425" r:id="rId61"/>
    <p:sldId id="460" r:id="rId62"/>
    <p:sldId id="431" r:id="rId63"/>
    <p:sldId id="458" r:id="rId64"/>
    <p:sldId id="454" r:id="rId65"/>
    <p:sldId id="456" r:id="rId66"/>
    <p:sldId id="469" r:id="rId67"/>
    <p:sldId id="461" r:id="rId68"/>
    <p:sldId id="466" r:id="rId69"/>
    <p:sldId id="479" r:id="rId70"/>
    <p:sldId id="470" r:id="rId71"/>
    <p:sldId id="482" r:id="rId72"/>
    <p:sldId id="468" r:id="rId73"/>
    <p:sldId id="471" r:id="rId74"/>
    <p:sldId id="437" r:id="rId75"/>
    <p:sldId id="426" r:id="rId76"/>
    <p:sldId id="429" r:id="rId77"/>
    <p:sldId id="474" r:id="rId78"/>
    <p:sldId id="433" r:id="rId79"/>
    <p:sldId id="388" r:id="rId80"/>
    <p:sldId id="386" r:id="rId81"/>
    <p:sldId id="387" r:id="rId82"/>
    <p:sldId id="484" r:id="rId83"/>
    <p:sldId id="476" r:id="rId84"/>
    <p:sldId id="463" r:id="rId85"/>
    <p:sldId id="445" r:id="rId86"/>
    <p:sldId id="477" r:id="rId87"/>
    <p:sldId id="478" r:id="rId88"/>
    <p:sldId id="411" r:id="rId89"/>
    <p:sldId id="485" r:id="rId90"/>
    <p:sldId id="410" r:id="rId91"/>
    <p:sldId id="417" r:id="rId92"/>
    <p:sldId id="390" r:id="rId93"/>
    <p:sldId id="480" r:id="rId94"/>
    <p:sldId id="481" r:id="rId95"/>
    <p:sldId id="385" r:id="rId96"/>
    <p:sldId id="486"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initials="S" lastIdx="1" clrIdx="0">
    <p:extLst>
      <p:ext uri="{19B8F6BF-5375-455C-9EA6-DF929625EA0E}">
        <p15:presenceInfo xmlns:p15="http://schemas.microsoft.com/office/powerpoint/2012/main" userId="056594808e31462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5425" autoAdjust="0"/>
    <p:restoredTop sz="94660"/>
  </p:normalViewPr>
  <p:slideViewPr>
    <p:cSldViewPr snapToGrid="0">
      <p:cViewPr varScale="1">
        <p:scale>
          <a:sx n="85" d="100"/>
          <a:sy n="85" d="100"/>
        </p:scale>
        <p:origin x="96" y="672"/>
      </p:cViewPr>
      <p:guideLst/>
    </p:cSldViewPr>
  </p:slideViewPr>
  <p:notesTextViewPr>
    <p:cViewPr>
      <p:scale>
        <a:sx n="1" d="1"/>
        <a:sy n="1" d="1"/>
      </p:scale>
      <p:origin x="0" y="0"/>
    </p:cViewPr>
  </p:notesTextViewPr>
  <p:sorterViewPr>
    <p:cViewPr varScale="1">
      <p:scale>
        <a:sx n="100" d="100"/>
        <a:sy n="100" d="100"/>
      </p:scale>
      <p:origin x="0" y="-28974"/>
    </p:cViewPr>
  </p:sorterViewPr>
  <p:notesViewPr>
    <p:cSldViewPr snapToGrid="0">
      <p:cViewPr varScale="1">
        <p:scale>
          <a:sx n="85" d="100"/>
          <a:sy n="85" d="100"/>
        </p:scale>
        <p:origin x="3168"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800" dirty="0">
                <a:latin typeface="Arial" panose="020B0604020202020204" pitchFamily="34" charset="0"/>
                <a:cs typeface="Arial" panose="020B0604020202020204" pitchFamily="34" charset="0"/>
              </a:rPr>
              <a:t>California</a:t>
            </a:r>
            <a:r>
              <a:rPr lang="en-US" sz="2800" baseline="0" dirty="0">
                <a:latin typeface="Arial" panose="020B0604020202020204" pitchFamily="34" charset="0"/>
                <a:cs typeface="Arial" panose="020B0604020202020204" pitchFamily="34" charset="0"/>
              </a:rPr>
              <a:t> Population in thousands</a:t>
            </a:r>
          </a:p>
          <a:p>
            <a:pPr>
              <a:defRPr/>
            </a:pPr>
            <a:r>
              <a:rPr lang="en-US" sz="2800" baseline="0" dirty="0">
                <a:latin typeface="Arial" panose="020B0604020202020204" pitchFamily="34" charset="0"/>
                <a:cs typeface="Arial" panose="020B0604020202020204" pitchFamily="34" charset="0"/>
              </a:rPr>
              <a:t> (excluding Indians) </a:t>
            </a:r>
            <a:endParaRPr lang="en-US" sz="2800" dirty="0">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110144879696853E-2"/>
          <c:y val="0.21540971061913425"/>
          <c:w val="0.92889862356838604"/>
          <c:h val="0.63048096533881492"/>
        </c:manualLayout>
      </c:layout>
      <c:barChart>
        <c:barDir val="col"/>
        <c:grouping val="clustered"/>
        <c:varyColors val="0"/>
        <c:ser>
          <c:idx val="0"/>
          <c:order val="0"/>
          <c:tx>
            <c:strRef>
              <c:f>Sheet1!$G$16</c:f>
              <c:strCache>
                <c:ptCount val="1"/>
                <c:pt idx="0">
                  <c:v>total</c:v>
                </c:pt>
              </c:strCache>
            </c:strRef>
          </c:tx>
          <c:spPr>
            <a:solidFill>
              <a:schemeClr val="accent1"/>
            </a:solidFill>
            <a:ln>
              <a:noFill/>
            </a:ln>
            <a:effectLst/>
          </c:spPr>
          <c:invertIfNegative val="0"/>
          <c:cat>
            <c:numRef>
              <c:f>Sheet1!$F$17:$F$20</c:f>
              <c:numCache>
                <c:formatCode>General</c:formatCode>
                <c:ptCount val="4"/>
                <c:pt idx="0">
                  <c:v>1840</c:v>
                </c:pt>
                <c:pt idx="1">
                  <c:v>1850</c:v>
                </c:pt>
                <c:pt idx="2">
                  <c:v>1852</c:v>
                </c:pt>
                <c:pt idx="3">
                  <c:v>1860</c:v>
                </c:pt>
              </c:numCache>
            </c:numRef>
          </c:cat>
          <c:val>
            <c:numRef>
              <c:f>Sheet1!$G$17:$G$20</c:f>
              <c:numCache>
                <c:formatCode>General</c:formatCode>
                <c:ptCount val="4"/>
                <c:pt idx="0">
                  <c:v>8</c:v>
                </c:pt>
                <c:pt idx="1">
                  <c:v>120</c:v>
                </c:pt>
                <c:pt idx="2">
                  <c:v>200</c:v>
                </c:pt>
                <c:pt idx="3">
                  <c:v>380</c:v>
                </c:pt>
              </c:numCache>
            </c:numRef>
          </c:val>
          <c:extLst>
            <c:ext xmlns:c16="http://schemas.microsoft.com/office/drawing/2014/chart" uri="{C3380CC4-5D6E-409C-BE32-E72D297353CC}">
              <c16:uniqueId val="{00000000-DDDB-4344-A0A4-544605883316}"/>
            </c:ext>
          </c:extLst>
        </c:ser>
        <c:ser>
          <c:idx val="1"/>
          <c:order val="1"/>
          <c:tx>
            <c:strRef>
              <c:f>Sheet1!$H$16</c:f>
              <c:strCache>
                <c:ptCount val="1"/>
                <c:pt idx="0">
                  <c:v>female</c:v>
                </c:pt>
              </c:strCache>
            </c:strRef>
          </c:tx>
          <c:spPr>
            <a:solidFill>
              <a:schemeClr val="accent2"/>
            </a:solidFill>
            <a:ln>
              <a:noFill/>
            </a:ln>
            <a:effectLst/>
          </c:spPr>
          <c:invertIfNegative val="0"/>
          <c:cat>
            <c:numRef>
              <c:f>Sheet1!$F$17:$F$20</c:f>
              <c:numCache>
                <c:formatCode>General</c:formatCode>
                <c:ptCount val="4"/>
                <c:pt idx="0">
                  <c:v>1840</c:v>
                </c:pt>
                <c:pt idx="1">
                  <c:v>1850</c:v>
                </c:pt>
                <c:pt idx="2">
                  <c:v>1852</c:v>
                </c:pt>
                <c:pt idx="3">
                  <c:v>1860</c:v>
                </c:pt>
              </c:numCache>
            </c:numRef>
          </c:cat>
          <c:val>
            <c:numRef>
              <c:f>Sheet1!$H$17:$H$20</c:f>
              <c:numCache>
                <c:formatCode>General</c:formatCode>
                <c:ptCount val="4"/>
                <c:pt idx="0">
                  <c:v>4</c:v>
                </c:pt>
                <c:pt idx="1">
                  <c:v>10</c:v>
                </c:pt>
                <c:pt idx="2">
                  <c:v>20</c:v>
                </c:pt>
                <c:pt idx="3">
                  <c:v>107</c:v>
                </c:pt>
              </c:numCache>
            </c:numRef>
          </c:val>
          <c:extLst>
            <c:ext xmlns:c16="http://schemas.microsoft.com/office/drawing/2014/chart" uri="{C3380CC4-5D6E-409C-BE32-E72D297353CC}">
              <c16:uniqueId val="{00000001-DDDB-4344-A0A4-544605883316}"/>
            </c:ext>
          </c:extLst>
        </c:ser>
        <c:dLbls>
          <c:showLegendKey val="0"/>
          <c:showVal val="0"/>
          <c:showCatName val="0"/>
          <c:showSerName val="0"/>
          <c:showPercent val="0"/>
          <c:showBubbleSize val="0"/>
        </c:dLbls>
        <c:gapWidth val="219"/>
        <c:overlap val="-27"/>
        <c:axId val="419607496"/>
        <c:axId val="419611104"/>
      </c:barChart>
      <c:catAx>
        <c:axId val="419607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9611104"/>
        <c:crosses val="autoZero"/>
        <c:auto val="1"/>
        <c:lblAlgn val="ctr"/>
        <c:lblOffset val="100"/>
        <c:noMultiLvlLbl val="0"/>
      </c:catAx>
      <c:valAx>
        <c:axId val="4196111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9607496"/>
        <c:crosses val="autoZero"/>
        <c:crossBetween val="between"/>
      </c:valAx>
      <c:spPr>
        <a:noFill/>
        <a:ln>
          <a:noFill/>
        </a:ln>
        <a:effectLst/>
      </c:spPr>
    </c:plotArea>
    <c:legend>
      <c:legendPos val="b"/>
      <c:layout>
        <c:manualLayout>
          <c:xMode val="edge"/>
          <c:yMode val="edge"/>
          <c:x val="0.31593918121362491"/>
          <c:y val="0.92344702007692958"/>
          <c:w val="0.34483183355553398"/>
          <c:h val="7.6552979923070405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17AB96-EA4E-45D9-BE0D-31444D58337D}" type="datetimeFigureOut">
              <a:rPr lang="en-GB" smtClean="0"/>
              <a:t>19/02/2024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r>
              <a:rPr lang="en-GB" dirty="0" smtClean="0"/>
              <a:t>33</a:t>
            </a:r>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67C8F7-FF71-4F25-A9C3-008D9FDA093E}" type="slidenum">
              <a:rPr lang="en-GB" smtClean="0"/>
              <a:t>‹#›</a:t>
            </a:fld>
            <a:endParaRPr lang="en-GB" dirty="0"/>
          </a:p>
        </p:txBody>
      </p:sp>
    </p:spTree>
    <p:extLst>
      <p:ext uri="{BB962C8B-B14F-4D97-AF65-F5344CB8AC3E}">
        <p14:creationId xmlns:p14="http://schemas.microsoft.com/office/powerpoint/2010/main" val="2661379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67C8F7-FF71-4F25-A9C3-008D9FDA093E}" type="slidenum">
              <a:rPr lang="en-GB" smtClean="0"/>
              <a:t>1</a:t>
            </a:fld>
            <a:endParaRPr lang="en-GB" dirty="0"/>
          </a:p>
        </p:txBody>
      </p:sp>
    </p:spTree>
    <p:extLst>
      <p:ext uri="{BB962C8B-B14F-4D97-AF65-F5344CB8AC3E}">
        <p14:creationId xmlns:p14="http://schemas.microsoft.com/office/powerpoint/2010/main" val="1773964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A158B95-4CF9-43A6-9066-8C025B146548}" type="datetimeFigureOut">
              <a:rPr lang="en-GB" smtClean="0"/>
              <a:t>19/02/2024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3E05A49-B8B3-424D-8B37-637C0C26C03A}" type="slidenum">
              <a:rPr lang="en-GB" smtClean="0"/>
              <a:t>‹#›</a:t>
            </a:fld>
            <a:endParaRPr lang="en-GB" dirty="0"/>
          </a:p>
        </p:txBody>
      </p:sp>
    </p:spTree>
    <p:extLst>
      <p:ext uri="{BB962C8B-B14F-4D97-AF65-F5344CB8AC3E}">
        <p14:creationId xmlns:p14="http://schemas.microsoft.com/office/powerpoint/2010/main" val="155805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158B95-4CF9-43A6-9066-8C025B146548}" type="datetimeFigureOut">
              <a:rPr lang="en-GB" smtClean="0"/>
              <a:t>19/02/2024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3E05A49-B8B3-424D-8B37-637C0C26C03A}" type="slidenum">
              <a:rPr lang="en-GB" smtClean="0"/>
              <a:t>‹#›</a:t>
            </a:fld>
            <a:endParaRPr lang="en-GB" dirty="0"/>
          </a:p>
        </p:txBody>
      </p:sp>
    </p:spTree>
    <p:extLst>
      <p:ext uri="{BB962C8B-B14F-4D97-AF65-F5344CB8AC3E}">
        <p14:creationId xmlns:p14="http://schemas.microsoft.com/office/powerpoint/2010/main" val="24320546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dirty="0" smtClean="0"/>
              <a:t>American History and Politics</a:t>
            </a:r>
            <a:br>
              <a:rPr lang="en-US" dirty="0" smtClean="0"/>
            </a:br>
            <a:r>
              <a:rPr lang="en-US" dirty="0" smtClean="0"/>
              <a:t>Session 1: Pre Columbian America</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dirty="0" smtClean="0"/>
              <a:t>The First Americans</a:t>
            </a:r>
          </a:p>
          <a:p>
            <a:pPr lvl="0"/>
            <a:endParaRPr lang="en-US" dirty="0" smtClean="0"/>
          </a:p>
          <a:p>
            <a:pPr lvl="0"/>
            <a:r>
              <a:rPr lang="en-US" dirty="0" smtClean="0"/>
              <a:t>Native American cultures 1493</a:t>
            </a:r>
          </a:p>
          <a:p>
            <a:pPr lvl="0"/>
            <a:endParaRPr lang="en-US" dirty="0" smtClean="0"/>
          </a:p>
          <a:p>
            <a:pPr lvl="0"/>
            <a:r>
              <a:rPr lang="en-US" dirty="0" smtClean="0"/>
              <a:t>The W</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A158B95-4CF9-43A6-9066-8C025B146548}" type="datetimeFigureOut">
              <a:rPr lang="en-GB" smtClean="0"/>
              <a:t>19/02/2024</a:t>
            </a:fld>
            <a:endParaRPr lang="en-GB"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3E05A49-B8B3-424D-8B37-637C0C26C03A}" type="slidenum">
              <a:rPr lang="en-GB" smtClean="0"/>
              <a:t>‹#›</a:t>
            </a:fld>
            <a:endParaRPr lang="en-GB" dirty="0"/>
          </a:p>
        </p:txBody>
      </p:sp>
    </p:spTree>
    <p:extLst>
      <p:ext uri="{BB962C8B-B14F-4D97-AF65-F5344CB8AC3E}">
        <p14:creationId xmlns:p14="http://schemas.microsoft.com/office/powerpoint/2010/main" val="3685335589"/>
      </p:ext>
    </p:extLst>
  </p:cSld>
  <p:clrMap bg1="lt1" tx1="dk1" bg2="lt2" tx2="dk2" accent1="accent1" accent2="accent2" accent3="accent3" accent4="accent4" accent5="accent5" accent6="accent6" hlink="hlink" folHlink="folHlink"/>
  <p:sldLayoutIdLst>
    <p:sldLayoutId id="2147483780" r:id="rId1"/>
    <p:sldLayoutId id="2147483781" r:id="rId2"/>
  </p:sldLayoutIdLst>
  <p:txStyles>
    <p:titleStyle>
      <a:lvl1pPr algn="l" defTabSz="457200" rtl="0" eaLnBrk="1" latinLnBrk="0" hangingPunct="1">
        <a:spcBef>
          <a:spcPct val="0"/>
        </a:spcBef>
        <a:buNone/>
        <a:defRPr sz="3600" kern="1200" baseline="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hyperlink" Target="https://en.wikipedia.org/wiki/Native_Americans_in_the_United_State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en.wikipedia.org/wiki/Buzzard" TargetMode="External"/><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hyperlink" Target="https://en.wikipedia.org/wiki/Coyote" TargetMode="External"/></Relationships>
</file>

<file path=ppt/slides/_rels/slide8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9765" y="941384"/>
            <a:ext cx="10151165" cy="1150212"/>
          </a:xfrm>
        </p:spPr>
        <p:txBody>
          <a:bodyPr/>
          <a:lstStyle/>
          <a:p>
            <a:pPr algn="ctr"/>
            <a:r>
              <a:rPr lang="en-GB" dirty="0" smtClean="0"/>
              <a:t>American History </a:t>
            </a:r>
            <a:endParaRPr lang="en-GB" dirty="0"/>
          </a:p>
        </p:txBody>
      </p:sp>
      <p:sp>
        <p:nvSpPr>
          <p:cNvPr id="4" name="Subtitle 3"/>
          <p:cNvSpPr>
            <a:spLocks noGrp="1"/>
          </p:cNvSpPr>
          <p:nvPr>
            <p:ph type="subTitle" idx="1"/>
          </p:nvPr>
        </p:nvSpPr>
        <p:spPr>
          <a:xfrm>
            <a:off x="1854405" y="3116367"/>
            <a:ext cx="8915399" cy="1126283"/>
          </a:xfrm>
        </p:spPr>
        <p:txBody>
          <a:bodyPr>
            <a:normAutofit/>
          </a:bodyPr>
          <a:lstStyle/>
          <a:p>
            <a:pPr algn="ctr"/>
            <a:r>
              <a:rPr lang="en-GB" sz="3200" dirty="0" smtClean="0">
                <a:latin typeface="Arial" panose="020B0604020202020204" pitchFamily="34" charset="0"/>
                <a:cs typeface="Arial" panose="020B0604020202020204" pitchFamily="34" charset="0"/>
              </a:rPr>
              <a:t>Talk 15: California and Gold Rush</a:t>
            </a:r>
            <a:endParaRPr lang="en-GB" sz="3200" dirty="0">
              <a:latin typeface="Arial" panose="020B0604020202020204" pitchFamily="34" charset="0"/>
              <a:cs typeface="Arial" panose="020B0604020202020204" pitchFamily="34" charset="0"/>
            </a:endParaRPr>
          </a:p>
        </p:txBody>
      </p:sp>
      <p:sp>
        <p:nvSpPr>
          <p:cNvPr id="3" name="TextBox 2"/>
          <p:cNvSpPr txBox="1"/>
          <p:nvPr/>
        </p:nvSpPr>
        <p:spPr>
          <a:xfrm>
            <a:off x="11151909" y="443060"/>
            <a:ext cx="312906" cy="369332"/>
          </a:xfrm>
          <a:prstGeom prst="rect">
            <a:avLst/>
          </a:prstGeom>
          <a:noFill/>
        </p:spPr>
        <p:txBody>
          <a:bodyPr wrap="none" rtlCol="0">
            <a:spAutoFit/>
          </a:bodyPr>
          <a:lstStyle/>
          <a:p>
            <a:r>
              <a:rPr lang="en-GB" dirty="0" smtClean="0"/>
              <a:t>1</a:t>
            </a:r>
            <a:endParaRPr lang="en-GB" dirty="0"/>
          </a:p>
        </p:txBody>
      </p:sp>
    </p:spTree>
    <p:extLst>
      <p:ext uri="{BB962C8B-B14F-4D97-AF65-F5344CB8AC3E}">
        <p14:creationId xmlns:p14="http://schemas.microsoft.com/office/powerpoint/2010/main" val="17408953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6942" y="325530"/>
            <a:ext cx="8911687" cy="1280890"/>
          </a:xfrm>
        </p:spPr>
        <p:txBody>
          <a:bodyPr/>
          <a:lstStyle/>
          <a:p>
            <a:r>
              <a:rPr lang="en-GB" dirty="0" smtClean="0"/>
              <a:t>Mojave Desert: low desert </a:t>
            </a:r>
            <a:endParaRPr lang="en-GB" dirty="0"/>
          </a:p>
        </p:txBody>
      </p:sp>
      <p:pic>
        <p:nvPicPr>
          <p:cNvPr id="7170" name="Picture 2" descr="Arrow Weed plants Devil's Cornfield Death Valley National Park California Stock photograph of Devil's Cornfield in Death Valley National Park  California, USA on a sunny day. mojave desert stock pictures, royalty-free photos &amp;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281" y="905069"/>
            <a:ext cx="12014719" cy="5952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0347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1586" y="269547"/>
            <a:ext cx="8911687" cy="1280890"/>
          </a:xfrm>
        </p:spPr>
        <p:txBody>
          <a:bodyPr/>
          <a:lstStyle/>
          <a:p>
            <a:r>
              <a:rPr lang="en-GB" dirty="0" smtClean="0"/>
              <a:t>Laguna Beach Southern California</a:t>
            </a:r>
            <a:endParaRPr lang="en-GB" dirty="0"/>
          </a:p>
        </p:txBody>
      </p:sp>
      <p:pic>
        <p:nvPicPr>
          <p:cNvPr id="2050" name="Picture 2" descr="Heisler Pa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241" y="1162925"/>
            <a:ext cx="11653935" cy="5443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9143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0999" y="3031408"/>
            <a:ext cx="8911687" cy="1280890"/>
          </a:xfrm>
        </p:spPr>
        <p:txBody>
          <a:bodyPr/>
          <a:lstStyle/>
          <a:p>
            <a:r>
              <a:rPr lang="en-GB" dirty="0" smtClean="0"/>
              <a:t>California before the gold</a:t>
            </a:r>
            <a:endParaRPr lang="en-GB" dirty="0"/>
          </a:p>
        </p:txBody>
      </p:sp>
    </p:spTree>
    <p:extLst>
      <p:ext uri="{BB962C8B-B14F-4D97-AF65-F5344CB8AC3E}">
        <p14:creationId xmlns:p14="http://schemas.microsoft.com/office/powerpoint/2010/main" val="37435046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6313" y="250886"/>
            <a:ext cx="8911687" cy="1280890"/>
          </a:xfrm>
        </p:spPr>
        <p:txBody>
          <a:bodyPr/>
          <a:lstStyle/>
          <a:p>
            <a:r>
              <a:rPr lang="en-GB" dirty="0" smtClean="0"/>
              <a:t>California Indigenous peoples</a:t>
            </a:r>
            <a:endParaRPr lang="en-GB" dirty="0"/>
          </a:p>
        </p:txBody>
      </p:sp>
      <p:pic>
        <p:nvPicPr>
          <p:cNvPr id="8194" name="Picture 2" descr="https://upload.wikimedia.org/wikipedia/commons/thumb/8/82/Coso_petroglyphs_%285%29.JPG/218px-Coso_petroglyphs_%285%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580" y="1194318"/>
            <a:ext cx="6830008" cy="56636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41577" y="850835"/>
            <a:ext cx="4293248" cy="461665"/>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Inhabited for 19,000 years +</a:t>
            </a:r>
            <a:endParaRPr lang="en-GB" sz="2400" dirty="0">
              <a:latin typeface="Arial" panose="020B0604020202020204" pitchFamily="34" charset="0"/>
              <a:cs typeface="Arial" panose="020B0604020202020204" pitchFamily="34" charset="0"/>
            </a:endParaRPr>
          </a:p>
        </p:txBody>
      </p:sp>
      <p:sp>
        <p:nvSpPr>
          <p:cNvPr id="5" name="TextBox 4"/>
          <p:cNvSpPr txBox="1"/>
          <p:nvPr/>
        </p:nvSpPr>
        <p:spPr>
          <a:xfrm>
            <a:off x="7624724" y="1360327"/>
            <a:ext cx="4567276" cy="1569660"/>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Most densely populated area of </a:t>
            </a:r>
          </a:p>
          <a:p>
            <a:r>
              <a:rPr lang="en-GB" sz="2400" dirty="0">
                <a:latin typeface="Arial" panose="020B0604020202020204" pitchFamily="34" charset="0"/>
                <a:cs typeface="Arial" panose="020B0604020202020204" pitchFamily="34" charset="0"/>
              </a:rPr>
              <a:t>Pre European America</a:t>
            </a:r>
          </a:p>
          <a:p>
            <a:r>
              <a:rPr lang="en-GB" sz="2400" dirty="0">
                <a:latin typeface="Arial" panose="020B0604020202020204" pitchFamily="34" charset="0"/>
                <a:cs typeface="Arial" panose="020B0604020202020204" pitchFamily="34" charset="0"/>
              </a:rPr>
              <a:t>350,000 inhabitant, 500 </a:t>
            </a:r>
            <a:r>
              <a:rPr lang="en-GB" sz="2400" dirty="0" smtClean="0">
                <a:latin typeface="Arial" panose="020B0604020202020204" pitchFamily="34" charset="0"/>
                <a:cs typeface="Arial" panose="020B0604020202020204" pitchFamily="34" charset="0"/>
              </a:rPr>
              <a:t>tribes</a:t>
            </a:r>
          </a:p>
          <a:p>
            <a:r>
              <a:rPr lang="en-GB" sz="2400" dirty="0" smtClean="0">
                <a:latin typeface="Arial" panose="020B0604020202020204" pitchFamily="34" charset="0"/>
                <a:cs typeface="Arial" panose="020B0604020202020204" pitchFamily="34" charset="0"/>
              </a:rPr>
              <a:t> Bands </a:t>
            </a:r>
            <a:r>
              <a:rPr lang="en-GB" sz="2400" dirty="0">
                <a:latin typeface="Arial" panose="020B0604020202020204" pitchFamily="34" charset="0"/>
                <a:cs typeface="Arial" panose="020B0604020202020204" pitchFamily="34" charset="0"/>
              </a:rPr>
              <a:t>ranging from </a:t>
            </a:r>
            <a:r>
              <a:rPr lang="en-GB" sz="2400" dirty="0" smtClean="0">
                <a:latin typeface="Arial" panose="020B0604020202020204" pitchFamily="34" charset="0"/>
                <a:cs typeface="Arial" panose="020B0604020202020204" pitchFamily="34" charset="0"/>
              </a:rPr>
              <a:t>50-500</a:t>
            </a:r>
            <a:endParaRPr lang="en-GB" sz="2400" dirty="0">
              <a:latin typeface="Arial" panose="020B0604020202020204" pitchFamily="34" charset="0"/>
              <a:cs typeface="Arial" panose="020B0604020202020204" pitchFamily="34" charset="0"/>
            </a:endParaRPr>
          </a:p>
        </p:txBody>
      </p:sp>
      <p:sp>
        <p:nvSpPr>
          <p:cNvPr id="6" name="TextBox 5"/>
          <p:cNvSpPr txBox="1"/>
          <p:nvPr/>
        </p:nvSpPr>
        <p:spPr>
          <a:xfrm>
            <a:off x="7623109" y="3018064"/>
            <a:ext cx="4469364" cy="1938992"/>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A managed landscape: Forest gardening via controlled burning &amp;diet of processed acorns and fish</a:t>
            </a:r>
          </a:p>
          <a:p>
            <a:endParaRPr lang="en-GB" sz="2400" dirty="0">
              <a:latin typeface="Arial" panose="020B0604020202020204" pitchFamily="34" charset="0"/>
              <a:cs typeface="Arial" panose="020B0604020202020204" pitchFamily="34" charset="0"/>
            </a:endParaRPr>
          </a:p>
        </p:txBody>
      </p:sp>
      <p:sp>
        <p:nvSpPr>
          <p:cNvPr id="8" name="TextBox 7"/>
          <p:cNvSpPr txBox="1"/>
          <p:nvPr/>
        </p:nvSpPr>
        <p:spPr>
          <a:xfrm>
            <a:off x="7660080" y="4765803"/>
            <a:ext cx="4436670" cy="2308324"/>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Settled communities with agreed boundaries and substantial </a:t>
            </a:r>
            <a:r>
              <a:rPr lang="en-GB" sz="2400" dirty="0" smtClean="0">
                <a:latin typeface="Arial" panose="020B0604020202020204" pitchFamily="34" charset="0"/>
                <a:cs typeface="Arial" panose="020B0604020202020204" pitchFamily="34" charset="0"/>
              </a:rPr>
              <a:t>trade, no evidence of warfare….abundance of land &amp; wildlife</a:t>
            </a:r>
          </a:p>
          <a:p>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314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3676" y="129587"/>
            <a:ext cx="8911687" cy="1280890"/>
          </a:xfrm>
        </p:spPr>
        <p:txBody>
          <a:bodyPr/>
          <a:lstStyle/>
          <a:p>
            <a:r>
              <a:rPr lang="en-GB" dirty="0" smtClean="0"/>
              <a:t>Many cultures, mountain, forest, temporary thatched housing</a:t>
            </a:r>
            <a:endParaRPr lang="en-GB" dirty="0"/>
          </a:p>
        </p:txBody>
      </p:sp>
      <p:pic>
        <p:nvPicPr>
          <p:cNvPr id="12290" name="Picture 2" descr="https://upload.wikimedia.org/wikipedia/commons/thumb/7/7f/Tikhanov_-_Balthazar_Inhabitant_of_Northern_California_%281818%29.png/170px-Tikhanov_-_Balthazar_Inhabitant_of_Northern_California_%281818%29.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6572" y="1324947"/>
            <a:ext cx="3303036" cy="3452327"/>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Painting of a Pomo woman with long black hair, wearing a feathered headdress and patterned ponc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5477" y="1711875"/>
            <a:ext cx="2076450" cy="28956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3732245" y="1978090"/>
            <a:ext cx="5281127" cy="4637313"/>
          </a:xfrm>
          <a:prstGeom prst="rect">
            <a:avLst/>
          </a:prstGeom>
        </p:spPr>
      </p:pic>
    </p:spTree>
    <p:extLst>
      <p:ext uri="{BB962C8B-B14F-4D97-AF65-F5344CB8AC3E}">
        <p14:creationId xmlns:p14="http://schemas.microsoft.com/office/powerpoint/2010/main" val="8578223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6204" y="73604"/>
            <a:ext cx="10720873" cy="794143"/>
          </a:xfrm>
        </p:spPr>
        <p:txBody>
          <a:bodyPr>
            <a:normAutofit fontScale="90000"/>
          </a:bodyPr>
          <a:lstStyle/>
          <a:p>
            <a:r>
              <a:rPr lang="en-GB" dirty="0" smtClean="0"/>
              <a:t>Ocean going plank canoes….densely populated islands….Polynesian influence?</a:t>
            </a:r>
            <a:endParaRPr lang="en-GB" dirty="0"/>
          </a:p>
        </p:txBody>
      </p:sp>
      <p:pic>
        <p:nvPicPr>
          <p:cNvPr id="7170" name="Picture 2" descr="Tomol = Chumash redwood plank canoe, from southern coast of Californi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1101012"/>
            <a:ext cx="12049125" cy="5756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9628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1545" y="82934"/>
            <a:ext cx="8911687" cy="1280890"/>
          </a:xfrm>
        </p:spPr>
        <p:txBody>
          <a:bodyPr/>
          <a:lstStyle/>
          <a:p>
            <a:r>
              <a:rPr lang="en-GB" dirty="0" smtClean="0"/>
              <a:t>Spanish California (1769-1820) </a:t>
            </a:r>
            <a:endParaRPr lang="en-GB" dirty="0"/>
          </a:p>
        </p:txBody>
      </p:sp>
      <p:pic>
        <p:nvPicPr>
          <p:cNvPr id="13314" name="Picture 2" descr="https://upload.wikimedia.org/wikipedia/commons/thumb/3/3d/SpanishMissionsinCA.png/262px-SpanishMissionsinC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828" y="905069"/>
            <a:ext cx="6643395" cy="59529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312090" y="583161"/>
            <a:ext cx="4879910" cy="1200329"/>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Discovered and claimed by Spain1540’s…’Alta </a:t>
            </a:r>
            <a:r>
              <a:rPr lang="en-GB" sz="2400" dirty="0" smtClean="0">
                <a:latin typeface="Arial" panose="020B0604020202020204" pitchFamily="34" charset="0"/>
                <a:cs typeface="Arial" panose="020B0604020202020204" pitchFamily="34" charset="0"/>
              </a:rPr>
              <a:t>California’ </a:t>
            </a:r>
            <a:r>
              <a:rPr lang="en-GB" sz="2400" dirty="0">
                <a:latin typeface="Arial" panose="020B0604020202020204" pitchFamily="34" charset="0"/>
                <a:cs typeface="Arial" panose="020B0604020202020204" pitchFamily="34" charset="0"/>
              </a:rPr>
              <a:t>too remote to </a:t>
            </a:r>
            <a:r>
              <a:rPr lang="en-GB" sz="2400" dirty="0" smtClean="0">
                <a:latin typeface="Arial" panose="020B0604020202020204" pitchFamily="34" charset="0"/>
                <a:cs typeface="Arial" panose="020B0604020202020204" pitchFamily="34" charset="0"/>
              </a:rPr>
              <a:t>colonise</a:t>
            </a:r>
            <a:endParaRPr lang="en-GB" sz="2400" dirty="0">
              <a:latin typeface="Arial" panose="020B0604020202020204" pitchFamily="34" charset="0"/>
              <a:cs typeface="Arial" panose="020B0604020202020204" pitchFamily="34" charset="0"/>
            </a:endParaRPr>
          </a:p>
        </p:txBody>
      </p:sp>
      <p:sp>
        <p:nvSpPr>
          <p:cNvPr id="5" name="TextBox 4"/>
          <p:cNvSpPr txBox="1"/>
          <p:nvPr/>
        </p:nvSpPr>
        <p:spPr>
          <a:xfrm>
            <a:off x="7259217" y="1856404"/>
            <a:ext cx="5235729"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No return till 1769…Spanish learn of </a:t>
            </a:r>
          </a:p>
          <a:p>
            <a:r>
              <a:rPr lang="en-GB" sz="2400" dirty="0">
                <a:latin typeface="Arial" panose="020B0604020202020204" pitchFamily="34" charset="0"/>
                <a:cs typeface="Arial" panose="020B0604020202020204" pitchFamily="34" charset="0"/>
              </a:rPr>
              <a:t>Russian presence in Alaska </a:t>
            </a:r>
          </a:p>
        </p:txBody>
      </p:sp>
      <p:sp>
        <p:nvSpPr>
          <p:cNvPr id="3" name="TextBox 2"/>
          <p:cNvSpPr txBox="1"/>
          <p:nvPr/>
        </p:nvSpPr>
        <p:spPr>
          <a:xfrm>
            <a:off x="7293327" y="2775468"/>
            <a:ext cx="5150769"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Viceroy orders expedition of </a:t>
            </a:r>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Franciscans/ Spanish soldiers/Baha</a:t>
            </a:r>
          </a:p>
          <a:p>
            <a:r>
              <a:rPr lang="en-GB" sz="2400" dirty="0" smtClean="0">
                <a:latin typeface="Arial" panose="020B0604020202020204" pitchFamily="34" charset="0"/>
                <a:cs typeface="Arial" panose="020B0604020202020204" pitchFamily="34" charset="0"/>
              </a:rPr>
              <a:t>California Indians</a:t>
            </a:r>
            <a:endParaRPr lang="en-GB" sz="2400" dirty="0">
              <a:latin typeface="Arial" panose="020B0604020202020204" pitchFamily="34" charset="0"/>
              <a:cs typeface="Arial" panose="020B0604020202020204" pitchFamily="34" charset="0"/>
            </a:endParaRPr>
          </a:p>
        </p:txBody>
      </p:sp>
      <p:sp>
        <p:nvSpPr>
          <p:cNvPr id="6" name="TextBox 5"/>
          <p:cNvSpPr txBox="1"/>
          <p:nvPr/>
        </p:nvSpPr>
        <p:spPr>
          <a:xfrm>
            <a:off x="7361853" y="3957733"/>
            <a:ext cx="4830147" cy="1200329"/>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Objective ‘make Indians ‘Spanish’</a:t>
            </a:r>
          </a:p>
          <a:p>
            <a:r>
              <a:rPr lang="en-GB" sz="2400" dirty="0">
                <a:latin typeface="Arial" panose="020B0604020202020204" pitchFamily="34" charset="0"/>
                <a:cs typeface="Arial" panose="020B0604020202020204" pitchFamily="34" charset="0"/>
              </a:rPr>
              <a:t>Working class of settlers for </a:t>
            </a:r>
            <a:r>
              <a:rPr lang="en-GB" sz="2400" dirty="0" smtClean="0">
                <a:latin typeface="Arial" panose="020B0604020202020204" pitchFamily="34" charset="0"/>
                <a:cs typeface="Arial" panose="020B0604020202020204" pitchFamily="34" charset="0"/>
              </a:rPr>
              <a:t>‘</a:t>
            </a:r>
            <a:r>
              <a:rPr lang="en-GB" sz="2400" dirty="0">
                <a:latin typeface="Arial" panose="020B0604020202020204" pitchFamily="34" charset="0"/>
                <a:cs typeface="Arial" panose="020B0604020202020204" pitchFamily="34" charset="0"/>
              </a:rPr>
              <a:t>Dons’….ruling class .. land grants</a:t>
            </a:r>
          </a:p>
        </p:txBody>
      </p:sp>
      <p:sp>
        <p:nvSpPr>
          <p:cNvPr id="7" name="TextBox 6"/>
          <p:cNvSpPr txBox="1"/>
          <p:nvPr/>
        </p:nvSpPr>
        <p:spPr>
          <a:xfrm>
            <a:off x="7398980" y="5473568"/>
            <a:ext cx="5476179"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Build 23 Missions/ Praesidios/ Pueblos</a:t>
            </a:r>
          </a:p>
          <a:p>
            <a:r>
              <a:rPr lang="en-GB" sz="2400" dirty="0">
                <a:latin typeface="Arial" panose="020B0604020202020204" pitchFamily="34" charset="0"/>
                <a:cs typeface="Arial" panose="020B0604020202020204" pitchFamily="34" charset="0"/>
              </a:rPr>
              <a:t>1769-1833 where most Indians live</a:t>
            </a:r>
          </a:p>
          <a:p>
            <a:r>
              <a:rPr lang="en-GB" sz="2400" dirty="0">
                <a:latin typeface="Arial" panose="020B0604020202020204" pitchFamily="34" charset="0"/>
                <a:cs typeface="Arial" panose="020B0604020202020204" pitchFamily="34" charset="0"/>
              </a:rPr>
              <a:t>Interior left unexplored</a:t>
            </a:r>
          </a:p>
        </p:txBody>
      </p:sp>
    </p:spTree>
    <p:extLst>
      <p:ext uri="{BB962C8B-B14F-4D97-AF65-F5344CB8AC3E}">
        <p14:creationId xmlns:p14="http://schemas.microsoft.com/office/powerpoint/2010/main" val="407915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48249"/>
            <a:ext cx="10394302" cy="1280890"/>
          </a:xfrm>
        </p:spPr>
        <p:txBody>
          <a:bodyPr/>
          <a:lstStyle/>
          <a:p>
            <a:r>
              <a:rPr lang="en-GB" dirty="0" smtClean="0"/>
              <a:t>Mission, Pueblo, Presidio Complex @ 1830 </a:t>
            </a:r>
            <a:endParaRPr lang="en-GB" dirty="0"/>
          </a:p>
        </p:txBody>
      </p:sp>
      <p:pic>
        <p:nvPicPr>
          <p:cNvPr id="6146" name="Picture 2" descr="https://upload.wikimedia.org/wikipedia/commons/thumb/5/52/1916_Rexford_Newcomb_sketch_--_Mission_San_Juan_Capistrano.jpg/275px-1916_Rexford_Newcomb_sketch_--_Mission_San_Juan_Capistran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597" y="1166327"/>
            <a:ext cx="8602823" cy="56916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839589" y="1308618"/>
            <a:ext cx="3523861" cy="1569660"/>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Praesidios: </a:t>
            </a:r>
            <a:r>
              <a:rPr lang="en-GB" sz="2400" dirty="0">
                <a:latin typeface="Arial" panose="020B0604020202020204" pitchFamily="34" charset="0"/>
                <a:cs typeface="Arial" panose="020B0604020202020204" pitchFamily="34" charset="0"/>
              </a:rPr>
              <a:t>garrison (no </a:t>
            </a:r>
          </a:p>
          <a:p>
            <a:r>
              <a:rPr lang="en-GB" sz="2400" dirty="0">
                <a:latin typeface="Arial" panose="020B0604020202020204" pitchFamily="34" charset="0"/>
                <a:cs typeface="Arial" panose="020B0604020202020204" pitchFamily="34" charset="0"/>
              </a:rPr>
              <a:t>More than 10 Spanish </a:t>
            </a:r>
            <a:r>
              <a:rPr lang="en-GB" sz="2400" dirty="0" smtClean="0">
                <a:latin typeface="Arial" panose="020B0604020202020204" pitchFamily="34" charset="0"/>
                <a:cs typeface="Arial" panose="020B0604020202020204" pitchFamily="34" charset="0"/>
              </a:rPr>
              <a:t>soldiers plus </a:t>
            </a:r>
            <a:r>
              <a:rPr lang="en-GB" sz="2400" dirty="0">
                <a:latin typeface="Arial" panose="020B0604020202020204" pitchFamily="34" charset="0"/>
                <a:cs typeface="Arial" panose="020B0604020202020204" pitchFamily="34" charset="0"/>
              </a:rPr>
              <a:t>Indian converts)</a:t>
            </a:r>
          </a:p>
        </p:txBody>
      </p:sp>
      <p:sp>
        <p:nvSpPr>
          <p:cNvPr id="5" name="TextBox 4"/>
          <p:cNvSpPr txBox="1"/>
          <p:nvPr/>
        </p:nvSpPr>
        <p:spPr>
          <a:xfrm>
            <a:off x="8814639" y="3391872"/>
            <a:ext cx="4158511"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Pueblos: Indian housing…</a:t>
            </a:r>
          </a:p>
          <a:p>
            <a:r>
              <a:rPr lang="en-GB" sz="2400" dirty="0">
                <a:latin typeface="Arial" panose="020B0604020202020204" pitchFamily="34" charset="0"/>
                <a:cs typeface="Arial" panose="020B0604020202020204" pitchFamily="34" charset="0"/>
              </a:rPr>
              <a:t>Unmarried women separated</a:t>
            </a:r>
          </a:p>
          <a:p>
            <a:r>
              <a:rPr lang="en-GB" sz="2400" dirty="0">
                <a:latin typeface="Arial" panose="020B0604020202020204" pitchFamily="34" charset="0"/>
                <a:cs typeface="Arial" panose="020B0604020202020204" pitchFamily="34" charset="0"/>
              </a:rPr>
              <a:t>From husbands, </a:t>
            </a:r>
          </a:p>
        </p:txBody>
      </p:sp>
      <p:sp>
        <p:nvSpPr>
          <p:cNvPr id="6" name="TextBox 5"/>
          <p:cNvSpPr txBox="1"/>
          <p:nvPr/>
        </p:nvSpPr>
        <p:spPr>
          <a:xfrm>
            <a:off x="8930757" y="5277627"/>
            <a:ext cx="3327918" cy="1200329"/>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Mission: worship, </a:t>
            </a:r>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Administration and </a:t>
            </a:r>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place </a:t>
            </a:r>
            <a:r>
              <a:rPr lang="en-GB" sz="2400" dirty="0">
                <a:latin typeface="Arial" panose="020B0604020202020204" pitchFamily="34" charset="0"/>
                <a:cs typeface="Arial" panose="020B0604020202020204" pitchFamily="34" charset="0"/>
              </a:rPr>
              <a:t>of work</a:t>
            </a:r>
          </a:p>
        </p:txBody>
      </p:sp>
    </p:spTree>
    <p:extLst>
      <p:ext uri="{BB962C8B-B14F-4D97-AF65-F5344CB8AC3E}">
        <p14:creationId xmlns:p14="http://schemas.microsoft.com/office/powerpoint/2010/main" val="167518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5522" y="92265"/>
            <a:ext cx="8911687" cy="831466"/>
          </a:xfrm>
        </p:spPr>
        <p:txBody>
          <a:bodyPr/>
          <a:lstStyle/>
          <a:p>
            <a:r>
              <a:rPr lang="en-GB" dirty="0" smtClean="0"/>
              <a:t>Mission San Juan Capistrano</a:t>
            </a:r>
            <a:endParaRPr lang="en-GB" dirty="0"/>
          </a:p>
        </p:txBody>
      </p:sp>
      <p:pic>
        <p:nvPicPr>
          <p:cNvPr id="4100" name="Picture 4" descr="https://upload.wikimedia.org/wikipedia/commons/thumb/5/59/Jewel_of_the_Missions.jpg/300px-Jewel_of_the_Missi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943" y="1156996"/>
            <a:ext cx="11915192" cy="5607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1109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5602" y="176240"/>
            <a:ext cx="8911687" cy="1280890"/>
          </a:xfrm>
        </p:spPr>
        <p:txBody>
          <a:bodyPr/>
          <a:lstStyle/>
          <a:p>
            <a:r>
              <a:rPr lang="en-GB" dirty="0" smtClean="0"/>
              <a:t>Mission San Juan Luis Rey (rec</a:t>
            </a:r>
            <a:endParaRPr lang="en-GB" dirty="0"/>
          </a:p>
        </p:txBody>
      </p:sp>
      <p:pic>
        <p:nvPicPr>
          <p:cNvPr id="3074" name="Picture 2" descr="Mission San Luis Rey in Southern Californ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29" y="1352939"/>
            <a:ext cx="7884367" cy="55050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618959" y="1384041"/>
            <a:ext cx="3846759" cy="830997"/>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Mission </a:t>
            </a:r>
            <a:r>
              <a:rPr lang="en-GB" sz="2400" dirty="0">
                <a:latin typeface="Arial" panose="020B0604020202020204" pitchFamily="34" charset="0"/>
                <a:cs typeface="Arial" panose="020B0604020202020204" pitchFamily="34" charset="0"/>
              </a:rPr>
              <a:t>abandoned 1830’s</a:t>
            </a:r>
          </a:p>
          <a:p>
            <a:r>
              <a:rPr lang="en-GB" sz="2400" dirty="0">
                <a:latin typeface="Arial" panose="020B0604020202020204" pitchFamily="34" charset="0"/>
                <a:cs typeface="Arial" panose="020B0604020202020204" pitchFamily="34" charset="0"/>
              </a:rPr>
              <a:t>And turned to ruin</a:t>
            </a:r>
          </a:p>
        </p:txBody>
      </p:sp>
      <p:sp>
        <p:nvSpPr>
          <p:cNvPr id="6" name="TextBox 5"/>
          <p:cNvSpPr txBox="1"/>
          <p:nvPr/>
        </p:nvSpPr>
        <p:spPr>
          <a:xfrm>
            <a:off x="8574444" y="2999209"/>
            <a:ext cx="3691267"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Restored in 1930’s during</a:t>
            </a:r>
          </a:p>
          <a:p>
            <a:r>
              <a:rPr lang="en-GB" sz="2400" dirty="0">
                <a:latin typeface="Arial" panose="020B0604020202020204" pitchFamily="34" charset="0"/>
                <a:cs typeface="Arial" panose="020B0604020202020204" pitchFamily="34" charset="0"/>
              </a:rPr>
              <a:t>Depression as tourist </a:t>
            </a:r>
          </a:p>
          <a:p>
            <a:r>
              <a:rPr lang="en-GB" sz="2400" dirty="0">
                <a:latin typeface="Arial" panose="020B0604020202020204" pitchFamily="34" charset="0"/>
                <a:cs typeface="Arial" panose="020B0604020202020204" pitchFamily="34" charset="0"/>
              </a:rPr>
              <a:t>attractions</a:t>
            </a:r>
          </a:p>
        </p:txBody>
      </p:sp>
      <p:sp>
        <p:nvSpPr>
          <p:cNvPr id="7" name="TextBox 6"/>
          <p:cNvSpPr txBox="1"/>
          <p:nvPr/>
        </p:nvSpPr>
        <p:spPr>
          <a:xfrm>
            <a:off x="8593369" y="5621615"/>
            <a:ext cx="3787451" cy="830997"/>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Ongoing restoration to</a:t>
            </a:r>
          </a:p>
          <a:p>
            <a:r>
              <a:rPr lang="en-GB" sz="2400" dirty="0">
                <a:latin typeface="Arial" panose="020B0604020202020204" pitchFamily="34" charset="0"/>
                <a:cs typeface="Arial" panose="020B0604020202020204" pitchFamily="34" charset="0"/>
              </a:rPr>
              <a:t>Recreate </a:t>
            </a:r>
            <a:r>
              <a:rPr lang="en-GB" sz="2400" dirty="0" smtClean="0">
                <a:latin typeface="Arial" panose="020B0604020202020204" pitchFamily="34" charset="0"/>
                <a:cs typeface="Arial" panose="020B0604020202020204" pitchFamily="34" charset="0"/>
              </a:rPr>
              <a:t>1800 look</a:t>
            </a:r>
            <a:endParaRPr lang="en-GB" dirty="0"/>
          </a:p>
        </p:txBody>
      </p:sp>
    </p:spTree>
    <p:extLst>
      <p:ext uri="{BB962C8B-B14F-4D97-AF65-F5344CB8AC3E}">
        <p14:creationId xmlns:p14="http://schemas.microsoft.com/office/powerpoint/2010/main" val="307864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84237308"/>
              </p:ext>
            </p:extLst>
          </p:nvPr>
        </p:nvGraphicFramePr>
        <p:xfrm>
          <a:off x="188536" y="551907"/>
          <a:ext cx="11686954" cy="6230677"/>
        </p:xfrm>
        <a:graphic>
          <a:graphicData uri="http://schemas.openxmlformats.org/drawingml/2006/table">
            <a:tbl>
              <a:tblPr firstRow="1" bandRow="1">
                <a:tableStyleId>{5C22544A-7EE6-4342-B048-85BDC9FD1C3A}</a:tableStyleId>
              </a:tblPr>
              <a:tblGrid>
                <a:gridCol w="879943">
                  <a:extLst>
                    <a:ext uri="{9D8B030D-6E8A-4147-A177-3AD203B41FA5}">
                      <a16:colId xmlns:a16="http://schemas.microsoft.com/office/drawing/2014/main" val="4093556288"/>
                    </a:ext>
                  </a:extLst>
                </a:gridCol>
                <a:gridCol w="6235011">
                  <a:extLst>
                    <a:ext uri="{9D8B030D-6E8A-4147-A177-3AD203B41FA5}">
                      <a16:colId xmlns:a16="http://schemas.microsoft.com/office/drawing/2014/main" val="1218002973"/>
                    </a:ext>
                  </a:extLst>
                </a:gridCol>
                <a:gridCol w="2083982">
                  <a:extLst>
                    <a:ext uri="{9D8B030D-6E8A-4147-A177-3AD203B41FA5}">
                      <a16:colId xmlns:a16="http://schemas.microsoft.com/office/drawing/2014/main" val="3355094114"/>
                    </a:ext>
                  </a:extLst>
                </a:gridCol>
                <a:gridCol w="2488018">
                  <a:extLst>
                    <a:ext uri="{9D8B030D-6E8A-4147-A177-3AD203B41FA5}">
                      <a16:colId xmlns:a16="http://schemas.microsoft.com/office/drawing/2014/main" val="3864966894"/>
                    </a:ext>
                  </a:extLst>
                </a:gridCol>
              </a:tblGrid>
              <a:tr h="735683">
                <a:tc>
                  <a:txBody>
                    <a:bodyPr/>
                    <a:lstStyle/>
                    <a:p>
                      <a:r>
                        <a:rPr lang="en-GB" dirty="0" smtClean="0"/>
                        <a:t>Talk</a:t>
                      </a:r>
                      <a:endParaRPr lang="en-GB" dirty="0"/>
                    </a:p>
                  </a:txBody>
                  <a:tcPr/>
                </a:tc>
                <a:tc>
                  <a:txBody>
                    <a:bodyPr/>
                    <a:lstStyle/>
                    <a:p>
                      <a:r>
                        <a:rPr lang="en-GB" dirty="0" smtClean="0"/>
                        <a:t>Title</a:t>
                      </a:r>
                      <a:endParaRPr lang="en-GB" dirty="0"/>
                    </a:p>
                  </a:txBody>
                  <a:tcPr/>
                </a:tc>
                <a:tc>
                  <a:txBody>
                    <a:bodyPr/>
                    <a:lstStyle/>
                    <a:p>
                      <a:pPr algn="ctr"/>
                      <a:r>
                        <a:rPr lang="en-GB" dirty="0" smtClean="0"/>
                        <a:t>Time Period</a:t>
                      </a:r>
                      <a:endParaRPr lang="en-GB" dirty="0"/>
                    </a:p>
                  </a:txBody>
                  <a:tcPr/>
                </a:tc>
                <a:tc>
                  <a:txBody>
                    <a:bodyPr/>
                    <a:lstStyle/>
                    <a:p>
                      <a:pPr algn="ctr"/>
                      <a:r>
                        <a:rPr lang="en-GB" dirty="0" smtClean="0"/>
                        <a:t>Date of Talk</a:t>
                      </a:r>
                      <a:endParaRPr lang="en-GB" dirty="0"/>
                    </a:p>
                  </a:txBody>
                  <a:tcPr/>
                </a:tc>
                <a:extLst>
                  <a:ext uri="{0D108BD9-81ED-4DB2-BD59-A6C34878D82A}">
                    <a16:rowId xmlns:a16="http://schemas.microsoft.com/office/drawing/2014/main" val="1861440900"/>
                  </a:ext>
                </a:extLst>
              </a:tr>
              <a:tr h="735683">
                <a:tc>
                  <a:txBody>
                    <a:bodyPr/>
                    <a:lstStyle/>
                    <a:p>
                      <a:r>
                        <a:rPr lang="en-GB" sz="2400" dirty="0" smtClean="0">
                          <a:latin typeface="Arial" panose="020B0604020202020204" pitchFamily="34" charset="0"/>
                          <a:cs typeface="Arial" panose="020B0604020202020204" pitchFamily="34" charset="0"/>
                        </a:rPr>
                        <a:t>8</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The</a:t>
                      </a:r>
                      <a:r>
                        <a:rPr lang="en-GB" sz="2400" baseline="0" dirty="0" smtClean="0">
                          <a:latin typeface="Arial" panose="020B0604020202020204" pitchFamily="34" charset="0"/>
                          <a:cs typeface="Arial" panose="020B0604020202020204" pitchFamily="34" charset="0"/>
                        </a:rPr>
                        <a:t> early Republic</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1792-1800</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October</a:t>
                      </a:r>
                      <a:r>
                        <a:rPr lang="en-GB" sz="2400" baseline="0" dirty="0" smtClean="0">
                          <a:latin typeface="Arial" panose="020B0604020202020204" pitchFamily="34" charset="0"/>
                          <a:cs typeface="Arial" panose="020B0604020202020204" pitchFamily="34" charset="0"/>
                        </a:rPr>
                        <a:t> 30th</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07754052"/>
                  </a:ext>
                </a:extLst>
              </a:tr>
              <a:tr h="735683">
                <a:tc>
                  <a:txBody>
                    <a:bodyPr/>
                    <a:lstStyle/>
                    <a:p>
                      <a:r>
                        <a:rPr lang="en-GB" sz="2400" dirty="0" smtClean="0">
                          <a:latin typeface="Arial" panose="020B0604020202020204" pitchFamily="34" charset="0"/>
                          <a:cs typeface="Arial" panose="020B0604020202020204" pitchFamily="34" charset="0"/>
                        </a:rPr>
                        <a:t>9</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Jefferson’s America</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1800-1808</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November 6th</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45655905"/>
                  </a:ext>
                </a:extLst>
              </a:tr>
              <a:tr h="764897">
                <a:tc>
                  <a:txBody>
                    <a:bodyPr/>
                    <a:lstStyle/>
                    <a:p>
                      <a:r>
                        <a:rPr lang="en-GB" sz="2400" dirty="0" smtClean="0">
                          <a:latin typeface="Arial" panose="020B0604020202020204" pitchFamily="34" charset="0"/>
                          <a:cs typeface="Arial" panose="020B0604020202020204" pitchFamily="34" charset="0"/>
                        </a:rPr>
                        <a:t>10</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War of</a:t>
                      </a:r>
                      <a:r>
                        <a:rPr lang="en-GB" sz="2400" baseline="0" dirty="0" smtClean="0">
                          <a:latin typeface="Arial" panose="020B0604020202020204" pitchFamily="34" charset="0"/>
                          <a:cs typeface="Arial" panose="020B0604020202020204" pitchFamily="34" charset="0"/>
                        </a:rPr>
                        <a:t> 1812 and its impact</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1808-1815</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November</a:t>
                      </a:r>
                      <a:r>
                        <a:rPr lang="en-GB" sz="2400" baseline="0" dirty="0" smtClean="0">
                          <a:latin typeface="Arial" panose="020B0604020202020204" pitchFamily="34" charset="0"/>
                          <a:cs typeface="Arial" panose="020B0604020202020204" pitchFamily="34" charset="0"/>
                        </a:rPr>
                        <a:t> 20th</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02191017"/>
                  </a:ext>
                </a:extLst>
              </a:tr>
              <a:tr h="735683">
                <a:tc>
                  <a:txBody>
                    <a:bodyPr/>
                    <a:lstStyle/>
                    <a:p>
                      <a:r>
                        <a:rPr lang="en-GB" sz="2400" dirty="0" smtClean="0">
                          <a:latin typeface="Arial" panose="020B0604020202020204" pitchFamily="34" charset="0"/>
                          <a:cs typeface="Arial" panose="020B0604020202020204" pitchFamily="34" charset="0"/>
                        </a:rPr>
                        <a:t>11</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Th</a:t>
                      </a:r>
                      <a:r>
                        <a:rPr lang="en-GB" sz="2400" baseline="0" dirty="0" smtClean="0">
                          <a:latin typeface="Arial" panose="020B0604020202020204" pitchFamily="34" charset="0"/>
                          <a:cs typeface="Arial" panose="020B0604020202020204" pitchFamily="34" charset="0"/>
                        </a:rPr>
                        <a:t>e Era of Good Feelings</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1816-1828</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December 4th</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86748484"/>
                  </a:ext>
                </a:extLst>
              </a:tr>
              <a:tr h="735683">
                <a:tc>
                  <a:txBody>
                    <a:bodyPr/>
                    <a:lstStyle/>
                    <a:p>
                      <a:r>
                        <a:rPr lang="en-GB" sz="2400" dirty="0" smtClean="0">
                          <a:latin typeface="Arial" panose="020B0604020202020204" pitchFamily="34" charset="0"/>
                          <a:cs typeface="Arial" panose="020B0604020202020204" pitchFamily="34" charset="0"/>
                        </a:rPr>
                        <a:t>12</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Jacksonian ‘democracy’</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1828-1840</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January</a:t>
                      </a:r>
                      <a:r>
                        <a:rPr lang="en-GB" sz="2400" baseline="0" dirty="0" smtClean="0">
                          <a:latin typeface="Arial" panose="020B0604020202020204" pitchFamily="34" charset="0"/>
                          <a:cs typeface="Arial" panose="020B0604020202020204" pitchFamily="34" charset="0"/>
                        </a:rPr>
                        <a:t> 15th</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91141789"/>
                  </a:ext>
                </a:extLst>
              </a:tr>
              <a:tr h="735683">
                <a:tc>
                  <a:txBody>
                    <a:bodyPr/>
                    <a:lstStyle/>
                    <a:p>
                      <a:r>
                        <a:rPr lang="en-GB" sz="2400" dirty="0" smtClean="0">
                          <a:latin typeface="Arial" panose="020B0604020202020204" pitchFamily="34" charset="0"/>
                          <a:cs typeface="Arial" panose="020B0604020202020204" pitchFamily="34" charset="0"/>
                        </a:rPr>
                        <a:t>13</a:t>
                      </a:r>
                      <a:endParaRPr lang="en-GB" sz="2400" dirty="0">
                        <a:latin typeface="Arial" panose="020B0604020202020204" pitchFamily="34" charset="0"/>
                        <a:cs typeface="Arial" panose="020B0604020202020204" pitchFamily="34" charset="0"/>
                      </a:endParaRPr>
                    </a:p>
                  </a:txBody>
                  <a:tcPr/>
                </a:tc>
                <a:tc>
                  <a:txBody>
                    <a:bodyPr/>
                    <a:lstStyle/>
                    <a:p>
                      <a:r>
                        <a:rPr lang="en-GB" sz="2400" baseline="0" dirty="0" smtClean="0">
                          <a:latin typeface="Arial" panose="020B0604020202020204" pitchFamily="34" charset="0"/>
                          <a:cs typeface="Arial" panose="020B0604020202020204" pitchFamily="34" charset="0"/>
                        </a:rPr>
                        <a:t> New Spain, Mexico and the Texas Republic</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1820-1836</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January 29th</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97807227"/>
                  </a:ext>
                </a:extLst>
              </a:tr>
              <a:tr h="570685">
                <a:tc>
                  <a:txBody>
                    <a:bodyPr/>
                    <a:lstStyle/>
                    <a:p>
                      <a:r>
                        <a:rPr lang="en-GB" sz="2400" dirty="0" smtClean="0">
                          <a:latin typeface="Arial" panose="020B0604020202020204" pitchFamily="34" charset="0"/>
                          <a:cs typeface="Arial" panose="020B0604020202020204" pitchFamily="34" charset="0"/>
                        </a:rPr>
                        <a:t>14</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Manifest</a:t>
                      </a:r>
                      <a:r>
                        <a:rPr lang="en-GB" sz="2400" baseline="0" dirty="0" smtClean="0">
                          <a:latin typeface="Arial" panose="020B0604020202020204" pitchFamily="34" charset="0"/>
                          <a:cs typeface="Arial" panose="020B0604020202020204" pitchFamily="34" charset="0"/>
                        </a:rPr>
                        <a:t> Destiny and t</a:t>
                      </a:r>
                      <a:r>
                        <a:rPr lang="en-GB" sz="2400" dirty="0" smtClean="0">
                          <a:latin typeface="Arial" panose="020B0604020202020204" pitchFamily="34" charset="0"/>
                          <a:cs typeface="Arial" panose="020B0604020202020204" pitchFamily="34" charset="0"/>
                        </a:rPr>
                        <a:t>he </a:t>
                      </a:r>
                      <a:r>
                        <a:rPr lang="en-GB" sz="2400" baseline="0" dirty="0" smtClean="0">
                          <a:latin typeface="Arial" panose="020B0604020202020204" pitchFamily="34" charset="0"/>
                          <a:cs typeface="Arial" panose="020B0604020202020204" pitchFamily="34" charset="0"/>
                        </a:rPr>
                        <a:t>Mexican War</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1840 -1850</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February</a:t>
                      </a:r>
                      <a:r>
                        <a:rPr lang="en-GB" sz="2400" baseline="0" dirty="0" smtClean="0">
                          <a:latin typeface="Arial" panose="020B0604020202020204" pitchFamily="34" charset="0"/>
                          <a:cs typeface="Arial" panose="020B0604020202020204" pitchFamily="34" charset="0"/>
                        </a:rPr>
                        <a:t> 5th</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40348651"/>
                  </a:ext>
                </a:extLst>
              </a:tr>
              <a:tr h="480997">
                <a:tc>
                  <a:txBody>
                    <a:bodyPr/>
                    <a:lstStyle/>
                    <a:p>
                      <a:r>
                        <a:rPr lang="en-GB" sz="2400" dirty="0" smtClean="0">
                          <a:latin typeface="Arial" panose="020B0604020202020204" pitchFamily="34" charset="0"/>
                          <a:cs typeface="Arial" panose="020B0604020202020204" pitchFamily="34" charset="0"/>
                        </a:rPr>
                        <a:t>15</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California</a:t>
                      </a:r>
                      <a:r>
                        <a:rPr lang="en-GB" sz="2400" baseline="0" dirty="0" smtClean="0">
                          <a:latin typeface="Arial" panose="020B0604020202020204" pitchFamily="34" charset="0"/>
                          <a:cs typeface="Arial" panose="020B0604020202020204" pitchFamily="34" charset="0"/>
                        </a:rPr>
                        <a:t> and the Gold Rush</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kern="1200" dirty="0" smtClean="0">
                          <a:solidFill>
                            <a:schemeClr val="dk1"/>
                          </a:solidFill>
                          <a:latin typeface="Arial" panose="020B0604020202020204" pitchFamily="34" charset="0"/>
                          <a:ea typeface="+mn-ea"/>
                          <a:cs typeface="Arial" panose="020B0604020202020204" pitchFamily="34" charset="0"/>
                        </a:rPr>
                        <a:t>1700-1850</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February 19th</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15485562"/>
                  </a:ext>
                </a:extLst>
              </a:tr>
            </a:tbl>
          </a:graphicData>
        </a:graphic>
      </p:graphicFrame>
      <p:pic>
        <p:nvPicPr>
          <p:cNvPr id="1026" name="Picture 2" descr="Red Check Mark Gif - ClipArt B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11921" y="1357461"/>
            <a:ext cx="480079" cy="5656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d Check Mark Gif - ClipArt B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11921" y="2103750"/>
            <a:ext cx="480079" cy="5656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d Check Mark Gif - ClipArt B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24490" y="2934880"/>
            <a:ext cx="480079" cy="5656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d Check Mark Gif - ClipArt B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0902" y="3624608"/>
            <a:ext cx="480079" cy="5656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d Check Mark Gif - ClipArt B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0180" y="4267202"/>
            <a:ext cx="480079" cy="5656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ed Check Mark Gif - ClipArt B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04617" y="5032345"/>
            <a:ext cx="480079" cy="5656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ed Check Mark Gif - ClipArt B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64321" y="5743575"/>
            <a:ext cx="480079" cy="587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0298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3760" y="0"/>
            <a:ext cx="8911687" cy="1280890"/>
          </a:xfrm>
        </p:spPr>
        <p:txBody>
          <a:bodyPr/>
          <a:lstStyle/>
          <a:p>
            <a:pPr algn="ctr"/>
            <a:r>
              <a:rPr lang="en-GB" dirty="0" smtClean="0"/>
              <a:t>Key facts about Missions &amp; Indians</a:t>
            </a:r>
            <a:endParaRPr lang="en-GB" dirty="0"/>
          </a:p>
        </p:txBody>
      </p:sp>
      <p:sp>
        <p:nvSpPr>
          <p:cNvPr id="3" name="Content Placeholder 2"/>
          <p:cNvSpPr>
            <a:spLocks noGrp="1"/>
          </p:cNvSpPr>
          <p:nvPr>
            <p:ph idx="1"/>
          </p:nvPr>
        </p:nvSpPr>
        <p:spPr>
          <a:xfrm>
            <a:off x="1359160" y="774442"/>
            <a:ext cx="11150081" cy="5523722"/>
          </a:xfrm>
        </p:spPr>
        <p:txBody>
          <a:bodyPr>
            <a:noAutofit/>
          </a:bodyPr>
          <a:lstStyle/>
          <a:p>
            <a:r>
              <a:rPr lang="en-GB" sz="2400" dirty="0" smtClean="0">
                <a:latin typeface="Arial" panose="020B0604020202020204" pitchFamily="34" charset="0"/>
                <a:cs typeface="Arial" panose="020B0604020202020204" pitchFamily="34" charset="0"/>
              </a:rPr>
              <a:t>Indians persuaded not forced to enter Mission and live in Pueblos</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Entering the mission an irrevocable decision</a:t>
            </a:r>
          </a:p>
          <a:p>
            <a:pPr lvl="1"/>
            <a:r>
              <a:rPr lang="en-GB" sz="2400" dirty="0" smtClean="0">
                <a:latin typeface="Arial" panose="020B0604020202020204" pitchFamily="34" charset="0"/>
                <a:cs typeface="Arial" panose="020B0604020202020204" pitchFamily="34" charset="0"/>
              </a:rPr>
              <a:t>Indian required to abandon lifestyle, diet, language, religion</a:t>
            </a:r>
          </a:p>
          <a:p>
            <a:pPr lvl="1"/>
            <a:r>
              <a:rPr lang="en-GB" sz="2400" dirty="0" smtClean="0">
                <a:latin typeface="Arial" panose="020B0604020202020204" pitchFamily="34" charset="0"/>
                <a:cs typeface="Arial" panose="020B0604020202020204" pitchFamily="34" charset="0"/>
              </a:rPr>
              <a:t>No one allowed to leave. Escapees chased and recaptured ..rejected by non Mission Indians….fear of disease</a:t>
            </a:r>
          </a:p>
          <a:p>
            <a:pPr lvl="1"/>
            <a:r>
              <a:rPr lang="en-GB" sz="2400" dirty="0" smtClean="0">
                <a:latin typeface="Arial" panose="020B0604020202020204" pitchFamily="34" charset="0"/>
                <a:cs typeface="Arial" panose="020B0604020202020204" pitchFamily="34" charset="0"/>
              </a:rPr>
              <a:t>Discipline harsh and enforced by Indians themselves</a:t>
            </a:r>
          </a:p>
          <a:p>
            <a:pPr marL="457200" lvl="1" indent="0">
              <a:buNone/>
            </a:pPr>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Missions places of work: farming, Construction, Vineyards, ..cattle ranching early 1800</a:t>
            </a:r>
          </a:p>
          <a:p>
            <a:pPr marL="457200" lvl="1" indent="0">
              <a:buNone/>
            </a:pPr>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Indian population collapsed due to lack of immunity to disease, living closely together, change in diet, and culture shock….not intentional</a:t>
            </a:r>
          </a:p>
          <a:p>
            <a:pPr marL="0" indent="0">
              <a:buNone/>
            </a:pPr>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     </a:t>
            </a:r>
            <a:endParaRPr lang="en-GB" sz="2400" dirty="0"/>
          </a:p>
        </p:txBody>
      </p:sp>
    </p:spTree>
    <p:extLst>
      <p:ext uri="{BB962C8B-B14F-4D97-AF65-F5344CB8AC3E}">
        <p14:creationId xmlns:p14="http://schemas.microsoft.com/office/powerpoint/2010/main" val="339165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292" y="138918"/>
            <a:ext cx="8911687" cy="1280890"/>
          </a:xfrm>
        </p:spPr>
        <p:txBody>
          <a:bodyPr/>
          <a:lstStyle/>
          <a:p>
            <a:pPr algn="ctr"/>
            <a:r>
              <a:rPr lang="en-GB" dirty="0" smtClean="0"/>
              <a:t>Mission life 1770-1830</a:t>
            </a:r>
            <a:endParaRPr lang="en-GB" dirty="0"/>
          </a:p>
        </p:txBody>
      </p:sp>
      <p:pic>
        <p:nvPicPr>
          <p:cNvPr id="9218" name="Picture 2" descr="https://upload.wikimedia.org/wikipedia/commons/thumb/3/34/San_Gabriel_Mission_circa_1832.jpg/225px-San_Gabriel_Mission_circa_18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480" y="1119673"/>
            <a:ext cx="8658810" cy="57383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366380" y="2743979"/>
            <a:ext cx="3060453" cy="1200329"/>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Interior unoccupied</a:t>
            </a:r>
            <a:r>
              <a:rPr lang="en-GB" sz="2400" dirty="0">
                <a:latin typeface="Arial" panose="020B0604020202020204" pitchFamily="34" charset="0"/>
                <a:cs typeface="Arial" panose="020B0604020202020204" pitchFamily="34" charset="0"/>
              </a:rPr>
              <a:t>.. </a:t>
            </a:r>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And 80% colony</a:t>
            </a:r>
          </a:p>
          <a:p>
            <a:r>
              <a:rPr lang="en-GB" sz="2400" dirty="0" smtClean="0">
                <a:latin typeface="Arial" panose="020B0604020202020204" pitchFamily="34" charset="0"/>
                <a:cs typeface="Arial" panose="020B0604020202020204" pitchFamily="34" charset="0"/>
              </a:rPr>
              <a:t>not explored</a:t>
            </a:r>
          </a:p>
        </p:txBody>
      </p:sp>
      <p:sp>
        <p:nvSpPr>
          <p:cNvPr id="7" name="TextBox 6"/>
          <p:cNvSpPr txBox="1"/>
          <p:nvPr/>
        </p:nvSpPr>
        <p:spPr>
          <a:xfrm>
            <a:off x="9442774" y="695521"/>
            <a:ext cx="2558726" cy="1569660"/>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A network of </a:t>
            </a:r>
          </a:p>
          <a:p>
            <a:r>
              <a:rPr lang="en-GB" sz="2400" dirty="0">
                <a:latin typeface="Arial" panose="020B0604020202020204" pitchFamily="34" charset="0"/>
                <a:cs typeface="Arial" panose="020B0604020202020204" pitchFamily="34" charset="0"/>
              </a:rPr>
              <a:t>Communities that </a:t>
            </a:r>
          </a:p>
          <a:p>
            <a:r>
              <a:rPr lang="en-GB" sz="2400" dirty="0" smtClean="0">
                <a:latin typeface="Arial" panose="020B0604020202020204" pitchFamily="34" charset="0"/>
                <a:cs typeface="Arial" panose="020B0604020202020204" pitchFamily="34" charset="0"/>
              </a:rPr>
              <a:t>lasts </a:t>
            </a:r>
            <a:r>
              <a:rPr lang="en-GB" sz="2400" dirty="0">
                <a:latin typeface="Arial" panose="020B0604020202020204" pitchFamily="34" charset="0"/>
                <a:cs typeface="Arial" panose="020B0604020202020204" pitchFamily="34" charset="0"/>
              </a:rPr>
              <a:t>only 60 years</a:t>
            </a:r>
          </a:p>
        </p:txBody>
      </p:sp>
      <p:sp>
        <p:nvSpPr>
          <p:cNvPr id="4" name="TextBox 3"/>
          <p:cNvSpPr txBox="1"/>
          <p:nvPr/>
        </p:nvSpPr>
        <p:spPr>
          <a:xfrm>
            <a:off x="9382515" y="4364976"/>
            <a:ext cx="3042821" cy="1938992"/>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Cattle introduced</a:t>
            </a:r>
          </a:p>
          <a:p>
            <a:r>
              <a:rPr lang="en-GB" sz="2400" dirty="0">
                <a:latin typeface="Arial" panose="020B0604020202020204" pitchFamily="34" charset="0"/>
                <a:cs typeface="Arial" panose="020B0604020202020204" pitchFamily="34" charset="0"/>
              </a:rPr>
              <a:t>1790’s as Spanish</a:t>
            </a:r>
          </a:p>
          <a:p>
            <a:r>
              <a:rPr lang="en-GB" sz="2400" dirty="0" smtClean="0">
                <a:latin typeface="Arial" panose="020B0604020202020204" pitchFamily="34" charset="0"/>
                <a:cs typeface="Arial" panose="020B0604020202020204" pitchFamily="34" charset="0"/>
              </a:rPr>
              <a:t>seek </a:t>
            </a:r>
            <a:r>
              <a:rPr lang="en-GB" sz="2400" dirty="0">
                <a:latin typeface="Arial" panose="020B0604020202020204" pitchFamily="34" charset="0"/>
                <a:cs typeface="Arial" panose="020B0604020202020204" pitchFamily="34" charset="0"/>
              </a:rPr>
              <a:t>to make colony</a:t>
            </a:r>
          </a:p>
          <a:p>
            <a:r>
              <a:rPr lang="en-GB" sz="2400" dirty="0">
                <a:latin typeface="Arial" panose="020B0604020202020204" pitchFamily="34" charset="0"/>
                <a:cs typeface="Arial" panose="020B0604020202020204" pitchFamily="34" charset="0"/>
              </a:rPr>
              <a:t>Profitable</a:t>
            </a:r>
            <a:r>
              <a:rPr lang="en-GB" sz="2400" dirty="0" smtClean="0">
                <a:latin typeface="Arial" panose="020B0604020202020204" pitchFamily="34" charset="0"/>
                <a:cs typeface="Arial" panose="020B0604020202020204" pitchFamily="34" charset="0"/>
              </a:rPr>
              <a:t>. Ranchos</a:t>
            </a:r>
          </a:p>
          <a:p>
            <a:r>
              <a:rPr lang="en-GB" sz="2400" dirty="0" smtClean="0">
                <a:latin typeface="Arial" panose="020B0604020202020204" pitchFamily="34" charset="0"/>
                <a:cs typeface="Arial" panose="020B0604020202020204" pitchFamily="34" charset="0"/>
              </a:rPr>
              <a:t>Set up across colony</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211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0542" y="321059"/>
            <a:ext cx="8911687" cy="1280890"/>
          </a:xfrm>
        </p:spPr>
        <p:txBody>
          <a:bodyPr/>
          <a:lstStyle/>
          <a:p>
            <a:pPr algn="ctr"/>
            <a:r>
              <a:rPr lang="en-GB" dirty="0" smtClean="0"/>
              <a:t>Mexican California (1820-1846)</a:t>
            </a:r>
            <a:endParaRPr lang="en-GB" dirty="0"/>
          </a:p>
        </p:txBody>
      </p:sp>
      <p:sp>
        <p:nvSpPr>
          <p:cNvPr id="3" name="Content Placeholder 2"/>
          <p:cNvSpPr>
            <a:spLocks noGrp="1"/>
          </p:cNvSpPr>
          <p:nvPr>
            <p:ph idx="1"/>
          </p:nvPr>
        </p:nvSpPr>
        <p:spPr>
          <a:xfrm>
            <a:off x="285750" y="1200151"/>
            <a:ext cx="11696699" cy="5200650"/>
          </a:xfrm>
        </p:spPr>
        <p:txBody>
          <a:bodyPr>
            <a:normAutofit lnSpcReduction="10000"/>
          </a:bodyPr>
          <a:lstStyle/>
          <a:p>
            <a:r>
              <a:rPr lang="en-GB" sz="2800" dirty="0" smtClean="0">
                <a:latin typeface="Arial" panose="020B0604020202020204" pitchFamily="34" charset="0"/>
                <a:cs typeface="Arial" panose="020B0604020202020204" pitchFamily="34" charset="0"/>
              </a:rPr>
              <a:t>Mexican revolution ‘mostly anti clerical’….close Missions 1830</a:t>
            </a:r>
          </a:p>
          <a:p>
            <a:endParaRPr lang="en-GB" sz="2800" dirty="0" smtClean="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450 land grants issued to 40-40 Mexican wealthy ‘creoles’</a:t>
            </a:r>
          </a:p>
          <a:p>
            <a:endParaRPr lang="en-GB" sz="2800" dirty="0" smtClean="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Mission Indians become vaqueros to support cattle and farm workers  </a:t>
            </a:r>
          </a:p>
          <a:p>
            <a:endParaRPr lang="en-GB" sz="2800" dirty="0">
              <a:latin typeface="Arial" panose="020B0604020202020204" pitchFamily="34" charset="0"/>
              <a:cs typeface="Arial" panose="020B0604020202020204" pitchFamily="34" charset="0"/>
            </a:endParaRPr>
          </a:p>
          <a:p>
            <a:endParaRPr lang="en-GB" sz="2800" dirty="0" smtClean="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Population in 1846 less than 10,000, centred on 40-50 key families  </a:t>
            </a:r>
          </a:p>
          <a:p>
            <a:endParaRPr lang="en-GB" dirty="0"/>
          </a:p>
          <a:p>
            <a:endParaRPr lang="en-GB" dirty="0"/>
          </a:p>
        </p:txBody>
      </p:sp>
    </p:spTree>
    <p:extLst>
      <p:ext uri="{BB962C8B-B14F-4D97-AF65-F5344CB8AC3E}">
        <p14:creationId xmlns:p14="http://schemas.microsoft.com/office/powerpoint/2010/main" val="116579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6448" y="145512"/>
            <a:ext cx="8911687" cy="1280890"/>
          </a:xfrm>
        </p:spPr>
        <p:txBody>
          <a:bodyPr/>
          <a:lstStyle/>
          <a:p>
            <a:r>
              <a:rPr lang="en-GB" dirty="0" smtClean="0"/>
              <a:t>Lords of the Rancho Culture</a:t>
            </a:r>
            <a:endParaRPr lang="en-GB" dirty="0"/>
          </a:p>
        </p:txBody>
      </p:sp>
      <p:pic>
        <p:nvPicPr>
          <p:cNvPr id="2050" name="Picture 2" descr="https://upload.wikimedia.org/wikipedia/commons/thumb/6/6c/%27The_Vaquero%27_by_James_Walker.jpg/220px-%27The_Vaquero%27_by_James_Walk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046" y="1152395"/>
            <a:ext cx="10634597" cy="570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9543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6353" y="120257"/>
            <a:ext cx="8911687" cy="924772"/>
          </a:xfrm>
        </p:spPr>
        <p:txBody>
          <a:bodyPr/>
          <a:lstStyle/>
          <a:p>
            <a:pPr algn="ctr"/>
            <a:r>
              <a:rPr lang="en-GB" dirty="0" smtClean="0"/>
              <a:t>Vaqueros</a:t>
            </a:r>
            <a:endParaRPr lang="en-GB" dirty="0"/>
          </a:p>
        </p:txBody>
      </p:sp>
      <p:pic>
        <p:nvPicPr>
          <p:cNvPr id="4" name="Picture 3"/>
          <p:cNvPicPr>
            <a:picLocks noChangeAspect="1"/>
          </p:cNvPicPr>
          <p:nvPr/>
        </p:nvPicPr>
        <p:blipFill>
          <a:blip r:embed="rId2"/>
          <a:stretch>
            <a:fillRect/>
          </a:stretch>
        </p:blipFill>
        <p:spPr>
          <a:xfrm>
            <a:off x="205274" y="866775"/>
            <a:ext cx="8957388" cy="5991225"/>
          </a:xfrm>
          <a:prstGeom prst="rect">
            <a:avLst/>
          </a:prstGeom>
        </p:spPr>
      </p:pic>
      <p:sp>
        <p:nvSpPr>
          <p:cNvPr id="5" name="TextBox 4"/>
          <p:cNvSpPr txBox="1"/>
          <p:nvPr/>
        </p:nvSpPr>
        <p:spPr>
          <a:xfrm>
            <a:off x="9366587" y="776418"/>
            <a:ext cx="2590389" cy="1569660"/>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Vast estates, elite</a:t>
            </a:r>
          </a:p>
          <a:p>
            <a:r>
              <a:rPr lang="en-GB" sz="2400" dirty="0">
                <a:latin typeface="Arial" panose="020B0604020202020204" pitchFamily="34" charset="0"/>
                <a:cs typeface="Arial" panose="020B0604020202020204" pitchFamily="34" charset="0"/>
              </a:rPr>
              <a:t>Land owners</a:t>
            </a:r>
          </a:p>
          <a:p>
            <a:r>
              <a:rPr lang="en-GB" sz="2400" dirty="0">
                <a:latin typeface="Arial" panose="020B0604020202020204" pitchFamily="34" charset="0"/>
                <a:cs typeface="Arial" panose="020B0604020202020204" pitchFamily="34" charset="0"/>
              </a:rPr>
              <a:t>Across South &amp; </a:t>
            </a:r>
          </a:p>
          <a:p>
            <a:r>
              <a:rPr lang="en-GB" sz="2400" dirty="0">
                <a:latin typeface="Arial" panose="020B0604020202020204" pitchFamily="34" charset="0"/>
                <a:cs typeface="Arial" panose="020B0604020202020204" pitchFamily="34" charset="0"/>
              </a:rPr>
              <a:t>Central California</a:t>
            </a:r>
          </a:p>
        </p:txBody>
      </p:sp>
      <p:sp>
        <p:nvSpPr>
          <p:cNvPr id="8" name="TextBox 7"/>
          <p:cNvSpPr txBox="1"/>
          <p:nvPr/>
        </p:nvSpPr>
        <p:spPr>
          <a:xfrm>
            <a:off x="9480317" y="3434047"/>
            <a:ext cx="2326278"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Casual lifestyle</a:t>
            </a:r>
          </a:p>
          <a:p>
            <a:r>
              <a:rPr lang="en-GB" sz="2400" dirty="0">
                <a:latin typeface="Arial" panose="020B0604020202020204" pitchFamily="34" charset="0"/>
                <a:cs typeface="Arial" panose="020B0604020202020204" pitchFamily="34" charset="0"/>
              </a:rPr>
              <a:t>Centred around</a:t>
            </a:r>
          </a:p>
          <a:p>
            <a:r>
              <a:rPr lang="en-GB" sz="2400" dirty="0">
                <a:latin typeface="Arial" panose="020B0604020202020204" pitchFamily="34" charset="0"/>
                <a:cs typeface="Arial" panose="020B0604020202020204" pitchFamily="34" charset="0"/>
              </a:rPr>
              <a:t>ranchos</a:t>
            </a:r>
          </a:p>
        </p:txBody>
      </p:sp>
      <p:sp>
        <p:nvSpPr>
          <p:cNvPr id="3" name="TextBox 2"/>
          <p:cNvSpPr txBox="1"/>
          <p:nvPr/>
        </p:nvSpPr>
        <p:spPr>
          <a:xfrm>
            <a:off x="9543518" y="5828256"/>
            <a:ext cx="2648482"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Famous of horses</a:t>
            </a:r>
          </a:p>
          <a:p>
            <a:r>
              <a:rPr lang="en-GB" sz="2400" dirty="0">
                <a:latin typeface="Arial" panose="020B0604020202020204" pitchFamily="34" charset="0"/>
                <a:cs typeface="Arial" panose="020B0604020202020204" pitchFamily="34" charset="0"/>
              </a:rPr>
              <a:t>&amp; horsemanship</a:t>
            </a:r>
          </a:p>
          <a:p>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04256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3341" y="148121"/>
            <a:ext cx="8911687" cy="1280890"/>
          </a:xfrm>
        </p:spPr>
        <p:txBody>
          <a:bodyPr/>
          <a:lstStyle/>
          <a:p>
            <a:r>
              <a:rPr lang="en-GB" dirty="0" smtClean="0"/>
              <a:t>Hides hauled to off-shore traders</a:t>
            </a:r>
            <a:endParaRPr lang="en-GB" dirty="0"/>
          </a:p>
        </p:txBody>
      </p:sp>
      <p:pic>
        <p:nvPicPr>
          <p:cNvPr id="8194" name="Picture 2" descr="https://upload.wikimedia.org/wikipedia/commons/thumb/2/2f/Hide_Droughing_%28cropped%29.jpg/220px-Hide_Droughing_%28cropped%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258" y="923925"/>
            <a:ext cx="8123391" cy="59340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408569" y="2370768"/>
            <a:ext cx="4112926" cy="1200329"/>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Cattle reared for Hides and tallow…Hauled to coast </a:t>
            </a:r>
          </a:p>
          <a:p>
            <a:r>
              <a:rPr lang="en-GB" sz="2400" dirty="0">
                <a:latin typeface="Arial" panose="020B0604020202020204" pitchFamily="34" charset="0"/>
                <a:cs typeface="Arial" panose="020B0604020202020204" pitchFamily="34" charset="0"/>
              </a:rPr>
              <a:t>a</a:t>
            </a:r>
            <a:r>
              <a:rPr lang="en-GB" sz="2400" dirty="0" smtClean="0">
                <a:latin typeface="Arial" panose="020B0604020202020204" pitchFamily="34" charset="0"/>
                <a:cs typeface="Arial" panose="020B0604020202020204" pitchFamily="34" charset="0"/>
              </a:rPr>
              <a:t>nd stacked</a:t>
            </a:r>
            <a:endParaRPr lang="en-GB" sz="2400" dirty="0">
              <a:latin typeface="Arial" panose="020B0604020202020204" pitchFamily="34" charset="0"/>
              <a:cs typeface="Arial" panose="020B0604020202020204" pitchFamily="34" charset="0"/>
            </a:endParaRPr>
          </a:p>
        </p:txBody>
      </p:sp>
      <p:sp>
        <p:nvSpPr>
          <p:cNvPr id="3" name="TextBox 2"/>
          <p:cNvSpPr txBox="1"/>
          <p:nvPr/>
        </p:nvSpPr>
        <p:spPr>
          <a:xfrm>
            <a:off x="8388338" y="948267"/>
            <a:ext cx="4392549"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Meat left to rot…no consumers</a:t>
            </a:r>
          </a:p>
          <a:p>
            <a:r>
              <a:rPr lang="en-GB" sz="2400" dirty="0">
                <a:latin typeface="Arial" panose="020B0604020202020204" pitchFamily="34" charset="0"/>
                <a:cs typeface="Arial" panose="020B0604020202020204" pitchFamily="34" charset="0"/>
              </a:rPr>
              <a:t>Or transport</a:t>
            </a:r>
          </a:p>
        </p:txBody>
      </p:sp>
      <p:sp>
        <p:nvSpPr>
          <p:cNvPr id="4" name="TextBox 3"/>
          <p:cNvSpPr txBox="1"/>
          <p:nvPr/>
        </p:nvSpPr>
        <p:spPr>
          <a:xfrm>
            <a:off x="8464698" y="3838223"/>
            <a:ext cx="3727302"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Ships patrol coast looking</a:t>
            </a:r>
          </a:p>
          <a:p>
            <a:r>
              <a:rPr lang="en-GB" sz="2400" dirty="0">
                <a:latin typeface="Arial" panose="020B0604020202020204" pitchFamily="34" charset="0"/>
                <a:cs typeface="Arial" panose="020B0604020202020204" pitchFamily="34" charset="0"/>
              </a:rPr>
              <a:t>For hide </a:t>
            </a:r>
            <a:r>
              <a:rPr lang="en-GB" sz="2400" dirty="0" err="1">
                <a:latin typeface="Arial" panose="020B0604020202020204" pitchFamily="34" charset="0"/>
                <a:cs typeface="Arial" panose="020B0604020202020204" pitchFamily="34" charset="0"/>
              </a:rPr>
              <a:t>stacks..approach</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And collect…and pay</a:t>
            </a:r>
          </a:p>
        </p:txBody>
      </p:sp>
      <p:sp>
        <p:nvSpPr>
          <p:cNvPr id="7" name="TextBox 6"/>
          <p:cNvSpPr txBox="1"/>
          <p:nvPr/>
        </p:nvSpPr>
        <p:spPr>
          <a:xfrm>
            <a:off x="8771467" y="5734756"/>
            <a:ext cx="3645550"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Shipped to China, Hawaii</a:t>
            </a:r>
          </a:p>
          <a:p>
            <a:r>
              <a:rPr lang="en-GB" sz="2400" dirty="0">
                <a:latin typeface="Arial" panose="020B0604020202020204" pitchFamily="34" charset="0"/>
                <a:cs typeface="Arial" panose="020B0604020202020204" pitchFamily="34" charset="0"/>
              </a:rPr>
              <a:t>East Coast of USA</a:t>
            </a:r>
          </a:p>
        </p:txBody>
      </p:sp>
    </p:spTree>
    <p:extLst>
      <p:ext uri="{BB962C8B-B14F-4D97-AF65-F5344CB8AC3E}">
        <p14:creationId xmlns:p14="http://schemas.microsoft.com/office/powerpoint/2010/main" val="327434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9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4"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1202" y="0"/>
            <a:ext cx="8911687" cy="1280890"/>
          </a:xfrm>
        </p:spPr>
        <p:txBody>
          <a:bodyPr/>
          <a:lstStyle/>
          <a:p>
            <a:pPr algn="ctr"/>
            <a:r>
              <a:rPr lang="en-GB" dirty="0" smtClean="0"/>
              <a:t>Los Angeles 1830</a:t>
            </a:r>
            <a:endParaRPr lang="en-GB" dirty="0"/>
          </a:p>
        </p:txBody>
      </p:sp>
      <p:pic>
        <p:nvPicPr>
          <p:cNvPr id="11266" name="Picture 2" descr="Spanish Colonization Impact on Indigenous California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244" y="714375"/>
            <a:ext cx="9298382" cy="61436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609242" y="2513897"/>
            <a:ext cx="2582758"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Los Angeles</a:t>
            </a:r>
          </a:p>
          <a:p>
            <a:r>
              <a:rPr lang="en-GB" sz="2400" dirty="0">
                <a:latin typeface="Arial" panose="020B0604020202020204" pitchFamily="34" charset="0"/>
                <a:cs typeface="Arial" panose="020B0604020202020204" pitchFamily="34" charset="0"/>
              </a:rPr>
              <a:t>Largest ‘town’...</a:t>
            </a:r>
          </a:p>
          <a:p>
            <a:r>
              <a:rPr lang="en-GB" sz="2400" dirty="0">
                <a:latin typeface="Arial" panose="020B0604020202020204" pitchFamily="34" charset="0"/>
                <a:cs typeface="Arial" panose="020B0604020202020204" pitchFamily="34" charset="0"/>
              </a:rPr>
              <a:t>…300 inhabitants</a:t>
            </a:r>
          </a:p>
        </p:txBody>
      </p:sp>
    </p:spTree>
    <p:extLst>
      <p:ext uri="{BB962C8B-B14F-4D97-AF65-F5344CB8AC3E}">
        <p14:creationId xmlns:p14="http://schemas.microsoft.com/office/powerpoint/2010/main" val="22858055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It’s changed…………..</a:t>
            </a:r>
            <a:endParaRPr lang="en-GB" dirty="0"/>
          </a:p>
        </p:txBody>
      </p:sp>
      <p:pic>
        <p:nvPicPr>
          <p:cNvPr id="5" name="Picture 4"/>
          <p:cNvPicPr>
            <a:picLocks noChangeAspect="1"/>
          </p:cNvPicPr>
          <p:nvPr/>
        </p:nvPicPr>
        <p:blipFill>
          <a:blip r:embed="rId2"/>
          <a:stretch>
            <a:fillRect/>
          </a:stretch>
        </p:blipFill>
        <p:spPr>
          <a:xfrm>
            <a:off x="146756" y="1377244"/>
            <a:ext cx="11954933" cy="5480756"/>
          </a:xfrm>
          <a:prstGeom prst="rect">
            <a:avLst/>
          </a:prstGeom>
        </p:spPr>
      </p:pic>
    </p:spTree>
    <p:extLst>
      <p:ext uri="{BB962C8B-B14F-4D97-AF65-F5344CB8AC3E}">
        <p14:creationId xmlns:p14="http://schemas.microsoft.com/office/powerpoint/2010/main" val="28982008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9742" y="362852"/>
            <a:ext cx="8911687" cy="1280890"/>
          </a:xfrm>
        </p:spPr>
        <p:txBody>
          <a:bodyPr/>
          <a:lstStyle/>
          <a:p>
            <a:pPr algn="ctr"/>
            <a:r>
              <a:rPr lang="en-GB" dirty="0" smtClean="0"/>
              <a:t>Arrival of the ‘Anglos’</a:t>
            </a:r>
            <a:endParaRPr lang="en-GB" dirty="0"/>
          </a:p>
        </p:txBody>
      </p:sp>
      <p:sp>
        <p:nvSpPr>
          <p:cNvPr id="3" name="Content Placeholder 2"/>
          <p:cNvSpPr>
            <a:spLocks noGrp="1"/>
          </p:cNvSpPr>
          <p:nvPr>
            <p:ph idx="1"/>
          </p:nvPr>
        </p:nvSpPr>
        <p:spPr>
          <a:xfrm>
            <a:off x="438150" y="1952625"/>
            <a:ext cx="11525249" cy="5124450"/>
          </a:xfrm>
        </p:spPr>
        <p:txBody>
          <a:bodyPr>
            <a:normAutofit/>
          </a:bodyPr>
          <a:lstStyle/>
          <a:p>
            <a:r>
              <a:rPr lang="en-GB" sz="3000" dirty="0" smtClean="0">
                <a:latin typeface="Arial" panose="020B0604020202020204" pitchFamily="34" charset="0"/>
                <a:cs typeface="Arial" panose="020B0604020202020204" pitchFamily="34" charset="0"/>
              </a:rPr>
              <a:t>Settlers from United Starts begin arriving 1830’s…settle in North to farm…Russians building forts along coast…</a:t>
            </a:r>
          </a:p>
          <a:p>
            <a:endParaRPr lang="en-GB" sz="3000" dirty="0">
              <a:latin typeface="Arial" panose="020B0604020202020204" pitchFamily="34" charset="0"/>
              <a:cs typeface="Arial" panose="020B0604020202020204" pitchFamily="34" charset="0"/>
            </a:endParaRPr>
          </a:p>
          <a:p>
            <a:r>
              <a:rPr lang="en-GB" sz="3000" dirty="0" smtClean="0">
                <a:latin typeface="Arial" panose="020B0604020202020204" pitchFamily="34" charset="0"/>
                <a:cs typeface="Arial" panose="020B0604020202020204" pitchFamily="34" charset="0"/>
              </a:rPr>
              <a:t>The problem for Mexico: how to develop &amp; keep remote place</a:t>
            </a:r>
            <a:endParaRPr lang="en-GB" sz="3000" dirty="0">
              <a:latin typeface="Arial" panose="020B0604020202020204" pitchFamily="34" charset="0"/>
              <a:cs typeface="Arial" panose="020B0604020202020204" pitchFamily="34" charset="0"/>
            </a:endParaRPr>
          </a:p>
          <a:p>
            <a:endParaRPr lang="en-GB" sz="3000" dirty="0" smtClean="0">
              <a:latin typeface="Arial" panose="020B0604020202020204" pitchFamily="34" charset="0"/>
              <a:cs typeface="Arial" panose="020B0604020202020204" pitchFamily="34" charset="0"/>
            </a:endParaRPr>
          </a:p>
          <a:p>
            <a:r>
              <a:rPr lang="en-GB" sz="3000" dirty="0" smtClean="0">
                <a:latin typeface="Arial" panose="020B0604020202020204" pitchFamily="34" charset="0"/>
                <a:cs typeface="Arial" panose="020B0604020202020204" pitchFamily="34" charset="0"/>
              </a:rPr>
              <a:t>Mexican governor needs contractor to develop area and keep it </a:t>
            </a:r>
          </a:p>
          <a:p>
            <a:pPr marL="0" indent="0">
              <a:buNone/>
            </a:pPr>
            <a:r>
              <a:rPr lang="en-GB" sz="3000" dirty="0">
                <a:latin typeface="Arial" panose="020B0604020202020204" pitchFamily="34" charset="0"/>
                <a:cs typeface="Arial" panose="020B0604020202020204" pitchFamily="34" charset="0"/>
              </a:rPr>
              <a:t> </a:t>
            </a:r>
            <a:r>
              <a:rPr lang="en-GB" sz="3000" dirty="0" smtClean="0">
                <a:latin typeface="Arial" panose="020B0604020202020204" pitchFamily="34" charset="0"/>
                <a:cs typeface="Arial" panose="020B0604020202020204" pitchFamily="34" charset="0"/>
              </a:rPr>
              <a:t>  loyal……need Contractor (like Steve Austin in Texas)</a:t>
            </a:r>
          </a:p>
          <a:p>
            <a:endParaRPr lang="en-GB" sz="2400" dirty="0">
              <a:latin typeface="Arial" panose="020B0604020202020204" pitchFamily="34" charset="0"/>
              <a:cs typeface="Arial" panose="020B0604020202020204" pitchFamily="34" charset="0"/>
            </a:endParaRPr>
          </a:p>
          <a:p>
            <a:endParaRPr lang="en-GB" dirty="0" smtClean="0"/>
          </a:p>
          <a:p>
            <a:endParaRPr lang="en-GB" dirty="0" smtClean="0"/>
          </a:p>
          <a:p>
            <a:endParaRPr lang="en-GB" dirty="0"/>
          </a:p>
          <a:p>
            <a:endParaRPr lang="en-GB" dirty="0"/>
          </a:p>
        </p:txBody>
      </p:sp>
    </p:spTree>
    <p:extLst>
      <p:ext uri="{BB962C8B-B14F-4D97-AF65-F5344CB8AC3E}">
        <p14:creationId xmlns:p14="http://schemas.microsoft.com/office/powerpoint/2010/main" val="98096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6675" y="312312"/>
            <a:ext cx="8911687" cy="1280890"/>
          </a:xfrm>
        </p:spPr>
        <p:txBody>
          <a:bodyPr/>
          <a:lstStyle/>
          <a:p>
            <a:r>
              <a:rPr lang="en-GB" dirty="0" smtClean="0"/>
              <a:t>Johann Augustus Sutter ( 1803-1880)</a:t>
            </a:r>
            <a:endParaRPr lang="en-GB" dirty="0"/>
          </a:p>
        </p:txBody>
      </p:sp>
      <p:sp>
        <p:nvSpPr>
          <p:cNvPr id="4" name="TextBox 3"/>
          <p:cNvSpPr txBox="1"/>
          <p:nvPr/>
        </p:nvSpPr>
        <p:spPr>
          <a:xfrm>
            <a:off x="5800725" y="1013306"/>
            <a:ext cx="6057900" cy="1569660"/>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Swiss born son of foreman, store clerk, marries rich widow…takes money, abandons </a:t>
            </a:r>
            <a:r>
              <a:rPr lang="en-GB" sz="2400" dirty="0" smtClean="0">
                <a:latin typeface="Arial" panose="020B0604020202020204" pitchFamily="34" charset="0"/>
                <a:cs typeface="Arial" panose="020B0604020202020204" pitchFamily="34" charset="0"/>
              </a:rPr>
              <a:t>wife &amp; children</a:t>
            </a:r>
            <a:r>
              <a:rPr lang="en-GB" sz="2400" dirty="0">
                <a:latin typeface="Arial" panose="020B0604020202020204" pitchFamily="34" charset="0"/>
                <a:cs typeface="Arial" panose="020B0604020202020204" pitchFamily="34" charset="0"/>
              </a:rPr>
              <a:t>, emigrates to </a:t>
            </a:r>
            <a:r>
              <a:rPr lang="en-GB" sz="2400" dirty="0" smtClean="0">
                <a:latin typeface="Arial" panose="020B0604020202020204" pitchFamily="34" charset="0"/>
                <a:cs typeface="Arial" panose="020B0604020202020204" pitchFamily="34" charset="0"/>
              </a:rPr>
              <a:t>US…with her money</a:t>
            </a:r>
            <a:endParaRPr lang="en-GB" sz="2400" dirty="0">
              <a:latin typeface="Arial" panose="020B0604020202020204" pitchFamily="34" charset="0"/>
              <a:cs typeface="Arial" panose="020B0604020202020204" pitchFamily="34" charset="0"/>
            </a:endParaRPr>
          </a:p>
        </p:txBody>
      </p:sp>
      <p:sp>
        <p:nvSpPr>
          <p:cNvPr id="6" name="TextBox 5"/>
          <p:cNvSpPr txBox="1"/>
          <p:nvPr/>
        </p:nvSpPr>
        <p:spPr>
          <a:xfrm>
            <a:off x="5871483" y="2659769"/>
            <a:ext cx="6320517" cy="1200329"/>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Joins missionaries to California, to Hawaii, trades with Russians …back to California…</a:t>
            </a:r>
          </a:p>
          <a:p>
            <a:r>
              <a:rPr lang="en-GB" sz="2400" dirty="0" smtClean="0">
                <a:latin typeface="Arial" panose="020B0604020202020204" pitchFamily="34" charset="0"/>
                <a:cs typeface="Arial" panose="020B0604020202020204" pitchFamily="34" charset="0"/>
              </a:rPr>
              <a:t>Has a dream to create “Agricultural Empire”</a:t>
            </a:r>
            <a:endParaRPr lang="en-GB" sz="2400" dirty="0">
              <a:latin typeface="Arial" panose="020B0604020202020204" pitchFamily="34" charset="0"/>
              <a:cs typeface="Arial" panose="020B0604020202020204" pitchFamily="34" charset="0"/>
            </a:endParaRPr>
          </a:p>
        </p:txBody>
      </p:sp>
      <p:sp>
        <p:nvSpPr>
          <p:cNvPr id="7" name="TextBox 6"/>
          <p:cNvSpPr txBox="1"/>
          <p:nvPr/>
        </p:nvSpPr>
        <p:spPr>
          <a:xfrm>
            <a:off x="5907835" y="4807948"/>
            <a:ext cx="6417515" cy="1938992"/>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To Mexico, meets Viceroy </a:t>
            </a:r>
            <a:r>
              <a:rPr lang="en-GB" sz="2400" dirty="0">
                <a:latin typeface="Arial" panose="020B0604020202020204" pitchFamily="34" charset="0"/>
                <a:cs typeface="Arial" panose="020B0604020202020204" pitchFamily="34" charset="0"/>
              </a:rPr>
              <a:t>with plan of Agricultural Empire….secures 48,000 acre Land grant </a:t>
            </a:r>
            <a:r>
              <a:rPr lang="en-GB" sz="2400" dirty="0" smtClean="0">
                <a:latin typeface="Arial" panose="020B0604020202020204" pitchFamily="34" charset="0"/>
                <a:cs typeface="Arial" panose="020B0604020202020204" pitchFamily="34" charset="0"/>
              </a:rPr>
              <a:t>‘Inland’ </a:t>
            </a:r>
            <a:r>
              <a:rPr lang="en-GB" sz="2400" dirty="0">
                <a:latin typeface="Arial" panose="020B0604020202020204" pitchFamily="34" charset="0"/>
                <a:cs typeface="Arial" panose="020B0604020202020204" pitchFamily="34" charset="0"/>
              </a:rPr>
              <a:t>to develop area and act as “buffer” to block American </a:t>
            </a:r>
            <a:r>
              <a:rPr lang="en-GB" sz="2400" dirty="0" smtClean="0">
                <a:latin typeface="Arial" panose="020B0604020202020204" pitchFamily="34" charset="0"/>
                <a:cs typeface="Arial" panose="020B0604020202020204" pitchFamily="34" charset="0"/>
              </a:rPr>
              <a:t>settlers moving from East and North</a:t>
            </a:r>
            <a:endParaRPr lang="en-GB" sz="2400" dirty="0">
              <a:latin typeface="Arial" panose="020B0604020202020204" pitchFamily="34" charset="0"/>
              <a:cs typeface="Arial" panose="020B0604020202020204" pitchFamily="34" charset="0"/>
            </a:endParaRPr>
          </a:p>
        </p:txBody>
      </p:sp>
      <p:sp>
        <p:nvSpPr>
          <p:cNvPr id="5" name="TextBox 4"/>
          <p:cNvSpPr txBox="1"/>
          <p:nvPr/>
        </p:nvSpPr>
        <p:spPr>
          <a:xfrm>
            <a:off x="5819775" y="4115965"/>
            <a:ext cx="6372225" cy="461665"/>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Rebrands as </a:t>
            </a:r>
            <a:r>
              <a:rPr lang="en-GB" sz="2400" dirty="0">
                <a:latin typeface="Arial" panose="020B0604020202020204" pitchFamily="34" charset="0"/>
                <a:cs typeface="Arial" panose="020B0604020202020204" pitchFamily="34" charset="0"/>
              </a:rPr>
              <a:t>“Captain Sutter</a:t>
            </a:r>
            <a:r>
              <a:rPr lang="en-GB" sz="2400" dirty="0" smtClean="0">
                <a:latin typeface="Arial" panose="020B0604020202020204" pitchFamily="34" charset="0"/>
                <a:cs typeface="Arial" panose="020B0604020202020204" pitchFamily="34" charset="0"/>
              </a:rPr>
              <a:t>” Swiss Guard</a:t>
            </a:r>
            <a:endParaRPr lang="en-GB" sz="2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95943" y="923925"/>
            <a:ext cx="5607697" cy="6008720"/>
          </a:xfrm>
          <a:prstGeom prst="rect">
            <a:avLst/>
          </a:prstGeom>
        </p:spPr>
      </p:pic>
    </p:spTree>
    <p:extLst>
      <p:ext uri="{BB962C8B-B14F-4D97-AF65-F5344CB8AC3E}">
        <p14:creationId xmlns:p14="http://schemas.microsoft.com/office/powerpoint/2010/main" val="399995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4223" y="82935"/>
            <a:ext cx="8911687" cy="1280890"/>
          </a:xfrm>
        </p:spPr>
        <p:txBody>
          <a:bodyPr/>
          <a:lstStyle/>
          <a:p>
            <a:pPr algn="ctr"/>
            <a:r>
              <a:rPr lang="en-GB" dirty="0" smtClean="0"/>
              <a:t>Overview</a:t>
            </a:r>
            <a:endParaRPr lang="en-GB" dirty="0"/>
          </a:p>
        </p:txBody>
      </p:sp>
      <p:sp>
        <p:nvSpPr>
          <p:cNvPr id="3" name="Content Placeholder 2"/>
          <p:cNvSpPr>
            <a:spLocks noGrp="1"/>
          </p:cNvSpPr>
          <p:nvPr>
            <p:ph idx="1"/>
          </p:nvPr>
        </p:nvSpPr>
        <p:spPr>
          <a:xfrm>
            <a:off x="2371725" y="752736"/>
            <a:ext cx="9062320" cy="5874707"/>
          </a:xfrm>
        </p:spPr>
        <p:txBody>
          <a:bodyPr>
            <a:normAutofit fontScale="92500" lnSpcReduction="20000"/>
          </a:bodyPr>
          <a:lstStyle/>
          <a:p>
            <a:r>
              <a:rPr lang="en-GB" sz="2800" dirty="0" smtClean="0">
                <a:latin typeface="Arial" panose="020B0604020202020204" pitchFamily="34" charset="0"/>
                <a:cs typeface="Arial" panose="020B0604020202020204" pitchFamily="34" charset="0"/>
              </a:rPr>
              <a:t>A quick tour</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Pre Gold Rush California</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Gold!</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1849</a:t>
            </a:r>
          </a:p>
          <a:p>
            <a:pPr marL="0" indent="0">
              <a:buNone/>
            </a:pPr>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The Golden State </a:t>
            </a:r>
          </a:p>
          <a:p>
            <a:endParaRPr lang="en-GB" sz="2800" dirty="0" smtClean="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Women during the Gold Rush</a:t>
            </a:r>
          </a:p>
          <a:p>
            <a:endParaRPr lang="en-GB" sz="2800" dirty="0" smtClean="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Legacy and Impact on culture</a:t>
            </a:r>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a:p>
        </p:txBody>
      </p:sp>
    </p:spTree>
    <p:extLst>
      <p:ext uri="{BB962C8B-B14F-4D97-AF65-F5344CB8AC3E}">
        <p14:creationId xmlns:p14="http://schemas.microsoft.com/office/powerpoint/2010/main" val="16921883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198" y="73604"/>
            <a:ext cx="8911687" cy="1280890"/>
          </a:xfrm>
        </p:spPr>
        <p:txBody>
          <a:bodyPr/>
          <a:lstStyle/>
          <a:p>
            <a:pPr algn="ctr"/>
            <a:r>
              <a:rPr lang="en-GB" dirty="0" smtClean="0"/>
              <a:t>New Helvetia 1848</a:t>
            </a:r>
            <a:endParaRPr lang="en-GB" dirty="0"/>
          </a:p>
        </p:txBody>
      </p:sp>
      <p:sp>
        <p:nvSpPr>
          <p:cNvPr id="4" name="TextBox 3"/>
          <p:cNvSpPr txBox="1"/>
          <p:nvPr/>
        </p:nvSpPr>
        <p:spPr>
          <a:xfrm>
            <a:off x="7708080" y="169110"/>
            <a:ext cx="4483920"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New Helvetia….employing 600 </a:t>
            </a:r>
          </a:p>
          <a:p>
            <a:r>
              <a:rPr lang="en-GB" sz="2400" dirty="0">
                <a:latin typeface="Arial" panose="020B0604020202020204" pitchFamily="34" charset="0"/>
                <a:cs typeface="Arial" panose="020B0604020202020204" pitchFamily="34" charset="0"/>
              </a:rPr>
              <a:t>Indians…slave labour</a:t>
            </a:r>
            <a:r>
              <a:rPr lang="en-GB" sz="2400" dirty="0" smtClean="0">
                <a:latin typeface="Arial" panose="020B0604020202020204" pitchFamily="34" charset="0"/>
                <a:cs typeface="Arial" panose="020B0604020202020204" pitchFamily="34" charset="0"/>
              </a:rPr>
              <a:t>…</a:t>
            </a:r>
            <a:endParaRPr lang="en-GB" sz="2400" dirty="0">
              <a:latin typeface="Arial" panose="020B0604020202020204" pitchFamily="34" charset="0"/>
              <a:cs typeface="Arial" panose="020B0604020202020204" pitchFamily="34" charset="0"/>
            </a:endParaRPr>
          </a:p>
        </p:txBody>
      </p:sp>
      <p:sp>
        <p:nvSpPr>
          <p:cNvPr id="5" name="TextBox 4"/>
          <p:cNvSpPr txBox="1"/>
          <p:nvPr/>
        </p:nvSpPr>
        <p:spPr>
          <a:xfrm>
            <a:off x="7777081" y="1090521"/>
            <a:ext cx="4565673" cy="1938992"/>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Creates </a:t>
            </a:r>
            <a:r>
              <a:rPr lang="en-GB" sz="2400" dirty="0" smtClean="0">
                <a:latin typeface="Arial" panose="020B0604020202020204" pitchFamily="34" charset="0"/>
                <a:cs typeface="Arial" panose="020B0604020202020204" pitchFamily="34" charset="0"/>
              </a:rPr>
              <a:t>“army</a:t>
            </a:r>
            <a:r>
              <a:rPr lang="en-GB" sz="2400" dirty="0">
                <a:latin typeface="Arial" panose="020B0604020202020204" pitchFamily="34" charset="0"/>
                <a:cs typeface="Arial" panose="020B0604020202020204" pitchFamily="34" charset="0"/>
              </a:rPr>
              <a:t>” 150 strong</a:t>
            </a:r>
          </a:p>
          <a:p>
            <a:r>
              <a:rPr lang="en-GB" sz="2400" dirty="0">
                <a:latin typeface="Arial" panose="020B0604020202020204" pitchFamily="34" charset="0"/>
                <a:cs typeface="Arial" panose="020B0604020202020204" pitchFamily="34" charset="0"/>
              </a:rPr>
              <a:t>Indians in </a:t>
            </a:r>
            <a:r>
              <a:rPr lang="en-GB" sz="2400" dirty="0" smtClean="0">
                <a:latin typeface="Arial" panose="020B0604020202020204" pitchFamily="34" charset="0"/>
                <a:cs typeface="Arial" panose="020B0604020202020204" pitchFamily="34" charset="0"/>
              </a:rPr>
              <a:t>Swiss uniforms…</a:t>
            </a:r>
          </a:p>
          <a:p>
            <a:r>
              <a:rPr lang="en-GB" sz="2400" dirty="0" smtClean="0">
                <a:latin typeface="Arial" panose="020B0604020202020204" pitchFamily="34" charset="0"/>
                <a:cs typeface="Arial" panose="020B0604020202020204" pitchFamily="34" charset="0"/>
              </a:rPr>
              <a:t>Organises massacre </a:t>
            </a:r>
            <a:r>
              <a:rPr lang="en-GB" sz="2400" dirty="0">
                <a:latin typeface="Arial" panose="020B0604020202020204" pitchFamily="34" charset="0"/>
                <a:cs typeface="Arial" panose="020B0604020202020204" pitchFamily="34" charset="0"/>
              </a:rPr>
              <a:t>of </a:t>
            </a:r>
            <a:r>
              <a:rPr lang="en-GB" sz="2400" dirty="0" smtClean="0">
                <a:latin typeface="Arial" panose="020B0604020202020204" pitchFamily="34" charset="0"/>
                <a:cs typeface="Arial" panose="020B0604020202020204" pitchFamily="34" charset="0"/>
              </a:rPr>
              <a:t>Indians</a:t>
            </a:r>
          </a:p>
          <a:p>
            <a:r>
              <a:rPr lang="en-GB" sz="2400" dirty="0" smtClean="0">
                <a:latin typeface="Arial" panose="020B0604020202020204" pitchFamily="34" charset="0"/>
                <a:cs typeface="Arial" panose="020B0604020202020204" pitchFamily="34" charset="0"/>
              </a:rPr>
              <a:t>Stealing cattle. Relies on </a:t>
            </a:r>
          </a:p>
          <a:p>
            <a:r>
              <a:rPr lang="en-GB" sz="2400" dirty="0" smtClean="0">
                <a:latin typeface="Arial" panose="020B0604020202020204" pitchFamily="34" charset="0"/>
                <a:cs typeface="Arial" panose="020B0604020202020204" pitchFamily="34" charset="0"/>
              </a:rPr>
              <a:t>execution &amp; starvation to control</a:t>
            </a:r>
            <a:endParaRPr lang="en-GB" sz="2400" dirty="0">
              <a:latin typeface="Arial" panose="020B0604020202020204" pitchFamily="34" charset="0"/>
              <a:cs typeface="Arial" panose="020B0604020202020204" pitchFamily="34" charset="0"/>
            </a:endParaRPr>
          </a:p>
        </p:txBody>
      </p:sp>
      <p:sp>
        <p:nvSpPr>
          <p:cNvPr id="7" name="TextBox 6"/>
          <p:cNvSpPr txBox="1"/>
          <p:nvPr/>
        </p:nvSpPr>
        <p:spPr>
          <a:xfrm>
            <a:off x="7796503" y="3225412"/>
            <a:ext cx="4481222" cy="1200329"/>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Ignores contract, encourages</a:t>
            </a:r>
          </a:p>
          <a:p>
            <a:r>
              <a:rPr lang="en-GB" sz="2400" dirty="0">
                <a:latin typeface="Arial" panose="020B0604020202020204" pitchFamily="34" charset="0"/>
                <a:cs typeface="Arial" panose="020B0604020202020204" pitchFamily="34" charset="0"/>
              </a:rPr>
              <a:t>Anglo settlers</a:t>
            </a:r>
            <a:r>
              <a:rPr lang="en-GB" sz="2400" dirty="0" smtClean="0">
                <a:latin typeface="Arial" panose="020B0604020202020204" pitchFamily="34" charset="0"/>
                <a:cs typeface="Arial" panose="020B0604020202020204" pitchFamily="34" charset="0"/>
              </a:rPr>
              <a:t>. Mexican suspect</a:t>
            </a:r>
          </a:p>
          <a:p>
            <a:r>
              <a:rPr lang="en-GB" sz="2400" dirty="0" smtClean="0">
                <a:latin typeface="Arial" panose="020B0604020202020204" pitchFamily="34" charset="0"/>
                <a:cs typeface="Arial" panose="020B0604020202020204" pitchFamily="34" charset="0"/>
              </a:rPr>
              <a:t>Slavery…child molestation</a:t>
            </a:r>
            <a:endParaRPr lang="en-GB" sz="2400" dirty="0">
              <a:latin typeface="Arial" panose="020B0604020202020204" pitchFamily="34" charset="0"/>
              <a:cs typeface="Arial" panose="020B0604020202020204" pitchFamily="34" charset="0"/>
            </a:endParaRPr>
          </a:p>
        </p:txBody>
      </p:sp>
      <p:sp>
        <p:nvSpPr>
          <p:cNvPr id="8" name="TextBox 7"/>
          <p:cNvSpPr txBox="1"/>
          <p:nvPr/>
        </p:nvSpPr>
        <p:spPr>
          <a:xfrm>
            <a:off x="7742559" y="4495349"/>
            <a:ext cx="4616970"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Supports </a:t>
            </a:r>
            <a:r>
              <a:rPr lang="en-GB" sz="2400" dirty="0" smtClean="0">
                <a:latin typeface="Arial" panose="020B0604020202020204" pitchFamily="34" charset="0"/>
                <a:cs typeface="Arial" panose="020B0604020202020204" pitchFamily="34" charset="0"/>
              </a:rPr>
              <a:t>‘Bear Flag’ </a:t>
            </a:r>
            <a:r>
              <a:rPr lang="en-GB" sz="2400" dirty="0">
                <a:latin typeface="Arial" panose="020B0604020202020204" pitchFamily="34" charset="0"/>
                <a:cs typeface="Arial" panose="020B0604020202020204" pitchFamily="34" charset="0"/>
              </a:rPr>
              <a:t>Republic &amp; </a:t>
            </a:r>
          </a:p>
          <a:p>
            <a:r>
              <a:rPr lang="en-GB" sz="2400" dirty="0">
                <a:latin typeface="Arial" panose="020B0604020202020204" pitchFamily="34" charset="0"/>
                <a:cs typeface="Arial" panose="020B0604020202020204" pitchFamily="34" charset="0"/>
              </a:rPr>
              <a:t>Celebrates US victory vs Mexico</a:t>
            </a:r>
          </a:p>
          <a:p>
            <a:r>
              <a:rPr lang="en-GB" sz="2400" dirty="0" smtClean="0">
                <a:latin typeface="Arial" panose="020B0604020202020204" pitchFamily="34" charset="0"/>
                <a:cs typeface="Arial" panose="020B0604020202020204" pitchFamily="34" charset="0"/>
              </a:rPr>
              <a:t>Decides </a:t>
            </a:r>
            <a:r>
              <a:rPr lang="en-GB" sz="2400" dirty="0">
                <a:latin typeface="Arial" panose="020B0604020202020204" pitchFamily="34" charset="0"/>
                <a:cs typeface="Arial" panose="020B0604020202020204" pitchFamily="34" charset="0"/>
              </a:rPr>
              <a:t>to expand </a:t>
            </a:r>
            <a:r>
              <a:rPr lang="en-GB" sz="2400" dirty="0" smtClean="0">
                <a:latin typeface="Arial" panose="020B0604020202020204" pitchFamily="34" charset="0"/>
                <a:cs typeface="Arial" panose="020B0604020202020204" pitchFamily="34" charset="0"/>
              </a:rPr>
              <a:t>works</a:t>
            </a:r>
            <a:endParaRPr lang="en-GB" sz="2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77282" y="737118"/>
            <a:ext cx="7585787" cy="6120882"/>
          </a:xfrm>
          <a:prstGeom prst="rect">
            <a:avLst/>
          </a:prstGeom>
        </p:spPr>
      </p:pic>
      <p:sp>
        <p:nvSpPr>
          <p:cNvPr id="9" name="TextBox 8"/>
          <p:cNvSpPr txBox="1"/>
          <p:nvPr/>
        </p:nvSpPr>
        <p:spPr>
          <a:xfrm>
            <a:off x="7751939" y="5717928"/>
            <a:ext cx="5200463" cy="1477328"/>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Feb 1848 sends </a:t>
            </a:r>
            <a:r>
              <a:rPr lang="en-GB" sz="2400" dirty="0">
                <a:latin typeface="Arial" panose="020B0604020202020204" pitchFamily="34" charset="0"/>
                <a:cs typeface="Arial" panose="020B0604020202020204" pitchFamily="34" charset="0"/>
              </a:rPr>
              <a:t>employee </a:t>
            </a:r>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Mormon John </a:t>
            </a:r>
            <a:r>
              <a:rPr lang="en-GB" sz="2400" dirty="0">
                <a:latin typeface="Arial" panose="020B0604020202020204" pitchFamily="34" charset="0"/>
                <a:cs typeface="Arial" panose="020B0604020202020204" pitchFamily="34" charset="0"/>
              </a:rPr>
              <a:t>Marshall to </a:t>
            </a:r>
            <a:r>
              <a:rPr lang="en-GB" sz="2400" dirty="0" smtClean="0">
                <a:latin typeface="Arial" panose="020B0604020202020204" pitchFamily="34" charset="0"/>
                <a:cs typeface="Arial" panose="020B0604020202020204" pitchFamily="34" charset="0"/>
              </a:rPr>
              <a:t>build</a:t>
            </a:r>
          </a:p>
          <a:p>
            <a:r>
              <a:rPr lang="en-GB" sz="2400" dirty="0" smtClean="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saw mill 40 </a:t>
            </a:r>
            <a:r>
              <a:rPr lang="en-GB" sz="2400" dirty="0" smtClean="0">
                <a:latin typeface="Arial" panose="020B0604020202020204" pitchFamily="34" charset="0"/>
                <a:cs typeface="Arial" panose="020B0604020202020204" pitchFamily="34" charset="0"/>
              </a:rPr>
              <a:t>miles </a:t>
            </a:r>
            <a:r>
              <a:rPr lang="en-GB" sz="2400" dirty="0">
                <a:latin typeface="Arial" panose="020B0604020202020204" pitchFamily="34" charset="0"/>
                <a:cs typeface="Arial" panose="020B0604020202020204" pitchFamily="34" charset="0"/>
              </a:rPr>
              <a:t>from New Helvetia</a:t>
            </a:r>
          </a:p>
          <a:p>
            <a:endParaRPr lang="en-GB" dirty="0"/>
          </a:p>
        </p:txBody>
      </p:sp>
    </p:spTree>
    <p:extLst>
      <p:ext uri="{BB962C8B-B14F-4D97-AF65-F5344CB8AC3E}">
        <p14:creationId xmlns:p14="http://schemas.microsoft.com/office/powerpoint/2010/main" val="237477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2582" y="110926"/>
            <a:ext cx="8911687" cy="990087"/>
          </a:xfrm>
        </p:spPr>
        <p:txBody>
          <a:bodyPr/>
          <a:lstStyle/>
          <a:p>
            <a:pPr algn="ctr"/>
            <a:r>
              <a:rPr lang="en-GB" dirty="0" smtClean="0"/>
              <a:t>Gold confirme</a:t>
            </a:r>
            <a:r>
              <a:rPr lang="en-GB" dirty="0"/>
              <a:t>d</a:t>
            </a:r>
          </a:p>
        </p:txBody>
      </p:sp>
      <p:pic>
        <p:nvPicPr>
          <p:cNvPr id="10242" name="Picture 2" descr="James W. Marshall testing a gold nugg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170" y="737120"/>
            <a:ext cx="6161250" cy="58596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33767" y="669082"/>
            <a:ext cx="5424883"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Marshal finds gold nugget, allows men</a:t>
            </a:r>
          </a:p>
          <a:p>
            <a:r>
              <a:rPr lang="en-GB" sz="2400" dirty="0">
                <a:latin typeface="Arial" panose="020B0604020202020204" pitchFamily="34" charset="0"/>
                <a:cs typeface="Arial" panose="020B0604020202020204" pitchFamily="34" charset="0"/>
              </a:rPr>
              <a:t>to find more during non working time</a:t>
            </a:r>
          </a:p>
        </p:txBody>
      </p:sp>
      <p:sp>
        <p:nvSpPr>
          <p:cNvPr id="7" name="TextBox 6"/>
          <p:cNvSpPr txBox="1"/>
          <p:nvPr/>
        </p:nvSpPr>
        <p:spPr>
          <a:xfrm>
            <a:off x="6613229" y="1557823"/>
            <a:ext cx="5578771"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Marshall </a:t>
            </a:r>
            <a:r>
              <a:rPr lang="en-GB" sz="2400" dirty="0" smtClean="0">
                <a:latin typeface="Arial" panose="020B0604020202020204" pitchFamily="34" charset="0"/>
                <a:cs typeface="Arial" panose="020B0604020202020204" pitchFamily="34" charset="0"/>
              </a:rPr>
              <a:t>to New Helvetia…leaves men</a:t>
            </a:r>
          </a:p>
          <a:p>
            <a:r>
              <a:rPr lang="en-GB" sz="2400" dirty="0" smtClean="0">
                <a:latin typeface="Arial" panose="020B0604020202020204" pitchFamily="34" charset="0"/>
                <a:cs typeface="Arial" panose="020B0604020202020204" pitchFamily="34" charset="0"/>
              </a:rPr>
              <a:t>to continue building saw mill</a:t>
            </a:r>
            <a:endParaRPr lang="en-GB" sz="2400" dirty="0">
              <a:latin typeface="Arial" panose="020B0604020202020204" pitchFamily="34" charset="0"/>
              <a:cs typeface="Arial" panose="020B0604020202020204" pitchFamily="34" charset="0"/>
            </a:endParaRPr>
          </a:p>
        </p:txBody>
      </p:sp>
      <p:sp>
        <p:nvSpPr>
          <p:cNvPr id="8" name="TextBox 7"/>
          <p:cNvSpPr txBox="1"/>
          <p:nvPr/>
        </p:nvSpPr>
        <p:spPr>
          <a:xfrm>
            <a:off x="6645345" y="4296965"/>
            <a:ext cx="5779146" cy="1569660"/>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Sutter swears Marshall and employees</a:t>
            </a:r>
          </a:p>
          <a:p>
            <a:r>
              <a:rPr lang="en-GB" sz="2400" dirty="0">
                <a:latin typeface="Arial" panose="020B0604020202020204" pitchFamily="34" charset="0"/>
                <a:cs typeface="Arial" panose="020B0604020202020204" pitchFamily="34" charset="0"/>
              </a:rPr>
              <a:t>to secrecy…Sutter wants to secure lease</a:t>
            </a:r>
          </a:p>
          <a:p>
            <a:r>
              <a:rPr lang="en-GB" sz="2400" dirty="0">
                <a:latin typeface="Arial" panose="020B0604020202020204" pitchFamily="34" charset="0"/>
                <a:cs typeface="Arial" panose="020B0604020202020204" pitchFamily="34" charset="0"/>
              </a:rPr>
              <a:t> of </a:t>
            </a:r>
            <a:r>
              <a:rPr lang="en-GB" sz="2400" dirty="0" smtClean="0">
                <a:latin typeface="Arial" panose="020B0604020202020204" pitchFamily="34" charset="0"/>
                <a:cs typeface="Arial" panose="020B0604020202020204" pitchFamily="34" charset="0"/>
              </a:rPr>
              <a:t>Land to protect from miners ..sends</a:t>
            </a:r>
          </a:p>
          <a:p>
            <a:r>
              <a:rPr lang="en-GB" sz="2400" dirty="0" smtClean="0">
                <a:latin typeface="Arial" panose="020B0604020202020204" pitchFamily="34" charset="0"/>
                <a:cs typeface="Arial" panose="020B0604020202020204" pitchFamily="34" charset="0"/>
              </a:rPr>
              <a:t>Marshal to </a:t>
            </a:r>
            <a:r>
              <a:rPr lang="en-GB" sz="2400" dirty="0">
                <a:latin typeface="Arial" panose="020B0604020202020204" pitchFamily="34" charset="0"/>
                <a:cs typeface="Arial" panose="020B0604020202020204" pitchFamily="34" charset="0"/>
              </a:rPr>
              <a:t>San Francisco to </a:t>
            </a:r>
            <a:r>
              <a:rPr lang="en-GB" sz="2400" dirty="0" smtClean="0">
                <a:latin typeface="Arial" panose="020B0604020202020204" pitchFamily="34" charset="0"/>
                <a:cs typeface="Arial" panose="020B0604020202020204" pitchFamily="34" charset="0"/>
              </a:rPr>
              <a:t>secure land</a:t>
            </a:r>
            <a:endParaRPr lang="en-GB" sz="2400" dirty="0">
              <a:latin typeface="Arial" panose="020B0604020202020204" pitchFamily="34" charset="0"/>
              <a:cs typeface="Arial" panose="020B0604020202020204" pitchFamily="34" charset="0"/>
            </a:endParaRPr>
          </a:p>
        </p:txBody>
      </p:sp>
      <p:sp>
        <p:nvSpPr>
          <p:cNvPr id="9" name="TextBox 8"/>
          <p:cNvSpPr txBox="1"/>
          <p:nvPr/>
        </p:nvSpPr>
        <p:spPr>
          <a:xfrm>
            <a:off x="6593049" y="2709377"/>
            <a:ext cx="5598951" cy="1477328"/>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Test </a:t>
            </a:r>
            <a:r>
              <a:rPr lang="en-GB" sz="2400" dirty="0">
                <a:latin typeface="Arial" panose="020B0604020202020204" pitchFamily="34" charset="0"/>
                <a:cs typeface="Arial" panose="020B0604020202020204" pitchFamily="34" charset="0"/>
              </a:rPr>
              <a:t>gold with Sutter, </a:t>
            </a:r>
            <a:r>
              <a:rPr lang="en-GB" sz="2400" dirty="0" smtClean="0">
                <a:latin typeface="Arial" panose="020B0604020202020204" pitchFamily="34" charset="0"/>
                <a:cs typeface="Arial" panose="020B0604020202020204" pitchFamily="34" charset="0"/>
              </a:rPr>
              <a:t>consult Encyclopaedia </a:t>
            </a:r>
            <a:r>
              <a:rPr lang="en-GB" sz="2400" dirty="0">
                <a:latin typeface="Arial" panose="020B0604020202020204" pitchFamily="34" charset="0"/>
                <a:cs typeface="Arial" panose="020B0604020202020204" pitchFamily="34" charset="0"/>
              </a:rPr>
              <a:t>&amp; </a:t>
            </a:r>
            <a:r>
              <a:rPr lang="en-GB" sz="2400" dirty="0" smtClean="0">
                <a:latin typeface="Arial" panose="020B0604020202020204" pitchFamily="34" charset="0"/>
                <a:cs typeface="Arial" panose="020B0604020202020204" pitchFamily="34" charset="0"/>
              </a:rPr>
              <a:t>woman to test </a:t>
            </a:r>
            <a:r>
              <a:rPr lang="en-GB" sz="2400" dirty="0">
                <a:latin typeface="Arial" panose="020B0604020202020204" pitchFamily="34" charset="0"/>
                <a:cs typeface="Arial" panose="020B0604020202020204" pitchFamily="34" charset="0"/>
              </a:rPr>
              <a:t>by </a:t>
            </a:r>
            <a:r>
              <a:rPr lang="en-GB" sz="2400" dirty="0" smtClean="0">
                <a:latin typeface="Arial" panose="020B0604020202020204" pitchFamily="34" charset="0"/>
                <a:cs typeface="Arial" panose="020B0604020202020204" pitchFamily="34" charset="0"/>
              </a:rPr>
              <a:t>heat….confirmed</a:t>
            </a:r>
            <a:endParaRPr lang="en-GB" sz="2400" dirty="0">
              <a:latin typeface="Arial" panose="020B0604020202020204" pitchFamily="34" charset="0"/>
              <a:cs typeface="Arial" panose="020B0604020202020204" pitchFamily="34" charset="0"/>
            </a:endParaRPr>
          </a:p>
          <a:p>
            <a:endParaRPr lang="en-GB" dirty="0"/>
          </a:p>
        </p:txBody>
      </p:sp>
      <p:sp>
        <p:nvSpPr>
          <p:cNvPr id="6" name="TextBox 5"/>
          <p:cNvSpPr txBox="1"/>
          <p:nvPr/>
        </p:nvSpPr>
        <p:spPr>
          <a:xfrm>
            <a:off x="9087434" y="6153151"/>
            <a:ext cx="1432956"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Too late..</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135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6860" y="250886"/>
            <a:ext cx="8911687" cy="1280890"/>
          </a:xfrm>
        </p:spPr>
        <p:txBody>
          <a:bodyPr/>
          <a:lstStyle/>
          <a:p>
            <a:r>
              <a:rPr lang="en-GB" dirty="0" smtClean="0"/>
              <a:t>Samuel Brannon</a:t>
            </a:r>
            <a:endParaRPr lang="en-GB" dirty="0"/>
          </a:p>
        </p:txBody>
      </p:sp>
      <p:pic>
        <p:nvPicPr>
          <p:cNvPr id="2050" name="Picture 2"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3265" y="1138335"/>
            <a:ext cx="6848670" cy="57196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028761" y="515881"/>
            <a:ext cx="4942902" cy="830997"/>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Mormon newspaper </a:t>
            </a:r>
            <a:r>
              <a:rPr lang="en-GB" sz="2400" dirty="0" smtClean="0">
                <a:latin typeface="Arial" panose="020B0604020202020204" pitchFamily="34" charset="0"/>
                <a:cs typeface="Arial" panose="020B0604020202020204" pitchFamily="34" charset="0"/>
              </a:rPr>
              <a:t>man hardware </a:t>
            </a:r>
            <a:r>
              <a:rPr lang="en-GB" sz="2400" dirty="0">
                <a:latin typeface="Arial" panose="020B0604020202020204" pitchFamily="34" charset="0"/>
                <a:cs typeface="Arial" panose="020B0604020202020204" pitchFamily="34" charset="0"/>
              </a:rPr>
              <a:t>store owner </a:t>
            </a:r>
            <a:r>
              <a:rPr lang="en-GB" sz="2400" dirty="0" smtClean="0">
                <a:latin typeface="Arial" panose="020B0604020202020204" pitchFamily="34" charset="0"/>
                <a:cs typeface="Arial" panose="020B0604020202020204" pitchFamily="34" charset="0"/>
              </a:rPr>
              <a:t>and church </a:t>
            </a:r>
            <a:r>
              <a:rPr lang="en-GB" sz="2400" dirty="0">
                <a:latin typeface="Arial" panose="020B0604020202020204" pitchFamily="34" charset="0"/>
                <a:cs typeface="Arial" panose="020B0604020202020204" pitchFamily="34" charset="0"/>
              </a:rPr>
              <a:t>member…</a:t>
            </a:r>
          </a:p>
        </p:txBody>
      </p:sp>
      <p:sp>
        <p:nvSpPr>
          <p:cNvPr id="5" name="TextBox 4"/>
          <p:cNvSpPr txBox="1"/>
          <p:nvPr/>
        </p:nvSpPr>
        <p:spPr>
          <a:xfrm>
            <a:off x="7111951" y="1605877"/>
            <a:ext cx="4943982"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Marshall employees pay </a:t>
            </a:r>
            <a:r>
              <a:rPr lang="en-GB" sz="2400" dirty="0" smtClean="0">
                <a:latin typeface="Arial" panose="020B0604020202020204" pitchFamily="34" charset="0"/>
                <a:cs typeface="Arial" panose="020B0604020202020204" pitchFamily="34" charset="0"/>
              </a:rPr>
              <a:t>for Goods</a:t>
            </a:r>
          </a:p>
          <a:p>
            <a:r>
              <a:rPr lang="en-GB" sz="2400" dirty="0" smtClean="0">
                <a:latin typeface="Arial" panose="020B0604020202020204" pitchFamily="34" charset="0"/>
                <a:cs typeface="Arial" panose="020B0604020202020204" pitchFamily="34" charset="0"/>
              </a:rPr>
              <a:t>with </a:t>
            </a:r>
            <a:r>
              <a:rPr lang="en-GB" sz="2400" dirty="0">
                <a:latin typeface="Arial" panose="020B0604020202020204" pitchFamily="34" charset="0"/>
                <a:cs typeface="Arial" panose="020B0604020202020204" pitchFamily="34" charset="0"/>
              </a:rPr>
              <a:t>gold </a:t>
            </a:r>
            <a:r>
              <a:rPr lang="en-GB" sz="2400" dirty="0" smtClean="0">
                <a:latin typeface="Arial" panose="020B0604020202020204" pitchFamily="34" charset="0"/>
                <a:cs typeface="Arial" panose="020B0604020202020204" pitchFamily="34" charset="0"/>
              </a:rPr>
              <a:t>dust</a:t>
            </a:r>
            <a:endParaRPr lang="en-GB" sz="2400" dirty="0">
              <a:latin typeface="Arial" panose="020B0604020202020204" pitchFamily="34" charset="0"/>
              <a:cs typeface="Arial" panose="020B0604020202020204" pitchFamily="34" charset="0"/>
            </a:endParaRPr>
          </a:p>
        </p:txBody>
      </p:sp>
      <p:sp>
        <p:nvSpPr>
          <p:cNvPr id="6" name="TextBox 5"/>
          <p:cNvSpPr txBox="1"/>
          <p:nvPr/>
        </p:nvSpPr>
        <p:spPr>
          <a:xfrm>
            <a:off x="7167822" y="2793450"/>
            <a:ext cx="5024178" cy="830997"/>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Brannon rushes to San Francisco</a:t>
            </a:r>
          </a:p>
          <a:p>
            <a:r>
              <a:rPr lang="en-GB" sz="2400" dirty="0" smtClean="0">
                <a:latin typeface="Arial" panose="020B0604020202020204" pitchFamily="34" charset="0"/>
                <a:cs typeface="Arial" panose="020B0604020202020204" pitchFamily="34" charset="0"/>
              </a:rPr>
              <a:t>Buys all shovel </a:t>
            </a:r>
            <a:r>
              <a:rPr lang="en-GB" sz="2400" dirty="0">
                <a:latin typeface="Arial" panose="020B0604020202020204" pitchFamily="34" charset="0"/>
                <a:cs typeface="Arial" panose="020B0604020202020204" pitchFamily="34" charset="0"/>
              </a:rPr>
              <a:t>and </a:t>
            </a:r>
            <a:r>
              <a:rPr lang="en-GB" sz="2400" dirty="0" smtClean="0">
                <a:latin typeface="Arial" panose="020B0604020202020204" pitchFamily="34" charset="0"/>
                <a:cs typeface="Arial" panose="020B0604020202020204" pitchFamily="34" charset="0"/>
              </a:rPr>
              <a:t>pans for cents</a:t>
            </a:r>
            <a:endParaRPr lang="en-GB" sz="2400" dirty="0">
              <a:latin typeface="Arial" panose="020B0604020202020204" pitchFamily="34" charset="0"/>
              <a:cs typeface="Arial" panose="020B0604020202020204" pitchFamily="34" charset="0"/>
            </a:endParaRPr>
          </a:p>
        </p:txBody>
      </p:sp>
      <p:sp>
        <p:nvSpPr>
          <p:cNvPr id="7" name="TextBox 6"/>
          <p:cNvSpPr txBox="1"/>
          <p:nvPr/>
        </p:nvSpPr>
        <p:spPr>
          <a:xfrm>
            <a:off x="7204245" y="3948760"/>
            <a:ext cx="4987755" cy="1938992"/>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Runs through town shouting</a:t>
            </a:r>
          </a:p>
          <a:p>
            <a:r>
              <a:rPr lang="en-GB" sz="2400" dirty="0">
                <a:latin typeface="Arial" panose="020B0604020202020204" pitchFamily="34" charset="0"/>
                <a:cs typeface="Arial" panose="020B0604020202020204" pitchFamily="34" charset="0"/>
              </a:rPr>
              <a:t>“Gold” “Gold” sells pans for $15 </a:t>
            </a:r>
          </a:p>
          <a:p>
            <a:r>
              <a:rPr lang="en-GB" sz="2400" dirty="0">
                <a:latin typeface="Arial" panose="020B0604020202020204" pitchFamily="34" charset="0"/>
                <a:cs typeface="Arial" panose="020B0604020202020204" pitchFamily="34" charset="0"/>
              </a:rPr>
              <a:t>Shovels </a:t>
            </a:r>
            <a:r>
              <a:rPr lang="en-GB" sz="2400" dirty="0" smtClean="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$20..makes $</a:t>
            </a:r>
            <a:r>
              <a:rPr lang="en-GB" sz="2400" dirty="0" smtClean="0">
                <a:latin typeface="Arial" panose="020B0604020202020204" pitchFamily="34" charset="0"/>
                <a:cs typeface="Arial" panose="020B0604020202020204" pitchFamily="34" charset="0"/>
              </a:rPr>
              <a:t>36,000 ($1.4m in 2 weeks. California's</a:t>
            </a:r>
          </a:p>
          <a:p>
            <a:r>
              <a:rPr lang="en-GB" sz="2400" dirty="0" smtClean="0">
                <a:latin typeface="Arial" panose="020B0604020202020204" pitchFamily="34" charset="0"/>
                <a:cs typeface="Arial" panose="020B0604020202020204" pitchFamily="34" charset="0"/>
              </a:rPr>
              <a:t>First millionaire</a:t>
            </a:r>
            <a:endParaRPr lang="en-GB" sz="2400" dirty="0">
              <a:latin typeface="Arial" panose="020B0604020202020204" pitchFamily="34" charset="0"/>
              <a:cs typeface="Arial" panose="020B0604020202020204" pitchFamily="34" charset="0"/>
            </a:endParaRPr>
          </a:p>
        </p:txBody>
      </p:sp>
      <p:sp>
        <p:nvSpPr>
          <p:cNvPr id="8" name="TextBox 7"/>
          <p:cNvSpPr txBox="1"/>
          <p:nvPr/>
        </p:nvSpPr>
        <p:spPr>
          <a:xfrm>
            <a:off x="7249998" y="6285686"/>
            <a:ext cx="3882794"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News </a:t>
            </a:r>
            <a:r>
              <a:rPr lang="en-GB" sz="2400" dirty="0">
                <a:latin typeface="Arial" panose="020B0604020202020204" pitchFamily="34" charset="0"/>
                <a:cs typeface="Arial" panose="020B0604020202020204" pitchFamily="34" charset="0"/>
              </a:rPr>
              <a:t>spread by steamship</a:t>
            </a:r>
          </a:p>
        </p:txBody>
      </p:sp>
    </p:spTree>
    <p:extLst>
      <p:ext uri="{BB962C8B-B14F-4D97-AF65-F5344CB8AC3E}">
        <p14:creationId xmlns:p14="http://schemas.microsoft.com/office/powerpoint/2010/main" val="208395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0687" y="173654"/>
            <a:ext cx="8911687" cy="1280890"/>
          </a:xfrm>
        </p:spPr>
        <p:txBody>
          <a:bodyPr/>
          <a:lstStyle/>
          <a:p>
            <a:r>
              <a:rPr lang="en-GB" dirty="0" smtClean="0"/>
              <a:t>Spreading the news</a:t>
            </a:r>
            <a:endParaRPr lang="en-GB" dirty="0"/>
          </a:p>
        </p:txBody>
      </p:sp>
      <p:sp>
        <p:nvSpPr>
          <p:cNvPr id="4" name="AutoShape 2" descr="The Californian (1840s newspaper) - Wikipedia"/>
          <p:cNvSpPr>
            <a:spLocks noChangeAspect="1" noChangeArrowheads="1"/>
          </p:cNvSpPr>
          <p:nvPr/>
        </p:nvSpPr>
        <p:spPr bwMode="auto">
          <a:xfrm>
            <a:off x="155574" y="-144463"/>
            <a:ext cx="4007323" cy="400733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 name="AutoShape 4" descr="The Californian (1840s newspaper) - Wikipedia"/>
          <p:cNvSpPr>
            <a:spLocks noChangeAspect="1" noChangeArrowheads="1"/>
          </p:cNvSpPr>
          <p:nvPr/>
        </p:nvSpPr>
        <p:spPr bwMode="auto">
          <a:xfrm>
            <a:off x="307974" y="7937"/>
            <a:ext cx="4007323" cy="400733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3078" name="Picture 6" descr="https://upload.wikimedia.org/wikipedia/commons/thumb/2/26/CalifornianNewspaperGoldFoundMarch15-1848.jpg/220px-CalifornianNewspaperGoldFoundMarch15-18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041" y="1628385"/>
            <a:ext cx="3839300" cy="52296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4642521" y="1553227"/>
            <a:ext cx="7800000" cy="40290491"/>
          </a:xfrm>
          <a:prstGeom prst="rect">
            <a:avLst/>
          </a:prstGeom>
        </p:spPr>
      </p:pic>
      <p:sp>
        <p:nvSpPr>
          <p:cNvPr id="7" name="TextBox 6"/>
          <p:cNvSpPr txBox="1"/>
          <p:nvPr/>
        </p:nvSpPr>
        <p:spPr>
          <a:xfrm>
            <a:off x="1053394" y="1123268"/>
            <a:ext cx="3865161"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San Francisco March 1848</a:t>
            </a:r>
            <a:endParaRPr lang="en-GB" sz="2400" dirty="0">
              <a:latin typeface="Arial" panose="020B0604020202020204" pitchFamily="34" charset="0"/>
              <a:cs typeface="Arial" panose="020B0604020202020204" pitchFamily="34" charset="0"/>
            </a:endParaRPr>
          </a:p>
        </p:txBody>
      </p:sp>
      <p:sp>
        <p:nvSpPr>
          <p:cNvPr id="9" name="TextBox 8"/>
          <p:cNvSpPr txBox="1"/>
          <p:nvPr/>
        </p:nvSpPr>
        <p:spPr>
          <a:xfrm>
            <a:off x="6856239" y="968101"/>
            <a:ext cx="3010568"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New York June </a:t>
            </a:r>
            <a:r>
              <a:rPr lang="en-GB" sz="2400" dirty="0">
                <a:latin typeface="Arial" panose="020B0604020202020204" pitchFamily="34" charset="0"/>
                <a:cs typeface="Arial" panose="020B0604020202020204" pitchFamily="34" charset="0"/>
              </a:rPr>
              <a:t>1848</a:t>
            </a:r>
          </a:p>
        </p:txBody>
      </p:sp>
      <p:sp>
        <p:nvSpPr>
          <p:cNvPr id="3" name="TextBox 2"/>
          <p:cNvSpPr txBox="1"/>
          <p:nvPr/>
        </p:nvSpPr>
        <p:spPr>
          <a:xfrm>
            <a:off x="1456403" y="7829864"/>
            <a:ext cx="9324486" cy="584775"/>
          </a:xfrm>
          <a:prstGeom prst="rect">
            <a:avLst/>
          </a:prstGeom>
          <a:solidFill>
            <a:schemeClr val="bg1"/>
          </a:solidFill>
        </p:spPr>
        <p:txBody>
          <a:bodyPr wrap="square" rtlCol="0">
            <a:spAutoFit/>
          </a:bodyPr>
          <a:lstStyle/>
          <a:p>
            <a:r>
              <a:rPr lang="en-GB" sz="3200" dirty="0">
                <a:latin typeface="Arial" panose="020B0604020202020204" pitchFamily="34" charset="0"/>
                <a:cs typeface="Arial" panose="020B0604020202020204" pitchFamily="34" charset="0"/>
              </a:rPr>
              <a:t>And by </a:t>
            </a:r>
            <a:r>
              <a:rPr lang="en-GB" sz="3200" dirty="0" smtClean="0">
                <a:latin typeface="Arial" panose="020B0604020202020204" pitchFamily="34" charset="0"/>
                <a:cs typeface="Arial" panose="020B0604020202020204" pitchFamily="34" charset="0"/>
              </a:rPr>
              <a:t>October news is spread across the </a:t>
            </a:r>
            <a:r>
              <a:rPr lang="en-GB" sz="3200" dirty="0">
                <a:latin typeface="Arial" panose="020B0604020202020204" pitchFamily="34" charset="0"/>
                <a:cs typeface="Arial" panose="020B0604020202020204" pitchFamily="34" charset="0"/>
              </a:rPr>
              <a:t>world</a:t>
            </a:r>
            <a:r>
              <a:rPr lang="en-GB"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8933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9208" y="129031"/>
            <a:ext cx="11318032" cy="631677"/>
          </a:xfrm>
        </p:spPr>
        <p:txBody>
          <a:bodyPr>
            <a:normAutofit fontScale="90000"/>
          </a:bodyPr>
          <a:lstStyle/>
          <a:p>
            <a:pPr algn="ctr"/>
            <a:r>
              <a:rPr lang="en-GB" dirty="0" smtClean="0"/>
              <a:t>Official Confirmation Required</a:t>
            </a:r>
            <a:endParaRPr lang="en-GB" dirty="0"/>
          </a:p>
        </p:txBody>
      </p:sp>
      <p:sp>
        <p:nvSpPr>
          <p:cNvPr id="4" name="Rectangle 3"/>
          <p:cNvSpPr/>
          <p:nvPr/>
        </p:nvSpPr>
        <p:spPr>
          <a:xfrm>
            <a:off x="5558720" y="2606022"/>
            <a:ext cx="6526783" cy="3046988"/>
          </a:xfrm>
          <a:prstGeom prst="rect">
            <a:avLst/>
          </a:prstGeom>
        </p:spPr>
        <p:txBody>
          <a:bodyPr wrap="square">
            <a:spAutoFit/>
          </a:bodyPr>
          <a:lstStyle/>
          <a:p>
            <a:r>
              <a:rPr lang="en-GB" sz="2400" dirty="0" smtClean="0">
                <a:latin typeface="Arial" panose="020B0604020202020204" pitchFamily="34" charset="0"/>
                <a:cs typeface="Arial" panose="020B0604020202020204" pitchFamily="34" charset="0"/>
              </a:rPr>
              <a:t>“The accounts of the abundance of gold in that territory are of such an extraordinary character as would scarcely command belief were they not corroborated by the authentic   reports of officers in the public service who have visited the mineral district and derived the facts which they detail from personal observation.</a:t>
            </a:r>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a:t>
            </a:r>
            <a:r>
              <a:rPr lang="en-GB" sz="2400" dirty="0">
                <a:latin typeface="Arial" panose="020B0604020202020204" pitchFamily="34" charset="0"/>
                <a:cs typeface="Arial" panose="020B0604020202020204" pitchFamily="34" charset="0"/>
              </a:rPr>
              <a:t>  </a:t>
            </a:r>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President Polk, State of Union Jan 1849</a:t>
            </a:r>
            <a:r>
              <a:rPr lang="en-GB" sz="2400" dirty="0">
                <a:latin typeface="Arial" panose="020B0604020202020204" pitchFamily="34" charset="0"/>
                <a:cs typeface="Arial" panose="020B0604020202020204" pitchFamily="34" charset="0"/>
              </a:rPr>
              <a:t>  </a:t>
            </a:r>
          </a:p>
        </p:txBody>
      </p:sp>
      <p:pic>
        <p:nvPicPr>
          <p:cNvPr id="5" name="Picture 4"/>
          <p:cNvPicPr>
            <a:picLocks noChangeAspect="1"/>
          </p:cNvPicPr>
          <p:nvPr/>
        </p:nvPicPr>
        <p:blipFill>
          <a:blip r:embed="rId2"/>
          <a:stretch>
            <a:fillRect/>
          </a:stretch>
        </p:blipFill>
        <p:spPr>
          <a:xfrm>
            <a:off x="187512" y="1344058"/>
            <a:ext cx="5078551" cy="5513942"/>
          </a:xfrm>
          <a:prstGeom prst="rect">
            <a:avLst/>
          </a:prstGeom>
        </p:spPr>
      </p:pic>
      <p:sp>
        <p:nvSpPr>
          <p:cNvPr id="6" name="TextBox 5"/>
          <p:cNvSpPr txBox="1"/>
          <p:nvPr/>
        </p:nvSpPr>
        <p:spPr>
          <a:xfrm>
            <a:off x="5635690" y="6048665"/>
            <a:ext cx="5325497" cy="523220"/>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The race to California was on</a:t>
            </a:r>
            <a:r>
              <a:rPr lang="en-GB" dirty="0" smtClean="0"/>
              <a:t>……</a:t>
            </a:r>
            <a:endParaRPr lang="en-GB" dirty="0"/>
          </a:p>
        </p:txBody>
      </p:sp>
      <p:sp>
        <p:nvSpPr>
          <p:cNvPr id="3" name="TextBox 2"/>
          <p:cNvSpPr txBox="1"/>
          <p:nvPr/>
        </p:nvSpPr>
        <p:spPr>
          <a:xfrm>
            <a:off x="5662670" y="1189822"/>
            <a:ext cx="5171609"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The key trigger in </a:t>
            </a:r>
            <a:r>
              <a:rPr lang="en-GB" sz="2400" dirty="0" smtClean="0">
                <a:latin typeface="Arial" panose="020B0604020202020204" pitchFamily="34" charset="0"/>
                <a:cs typeface="Arial" panose="020B0604020202020204" pitchFamily="34" charset="0"/>
              </a:rPr>
              <a:t>“age </a:t>
            </a:r>
            <a:r>
              <a:rPr lang="en-GB" sz="2400" dirty="0">
                <a:latin typeface="Arial" panose="020B0604020202020204" pitchFamily="34" charset="0"/>
                <a:cs typeface="Arial" panose="020B0604020202020204" pitchFamily="34" charset="0"/>
              </a:rPr>
              <a:t>of </a:t>
            </a:r>
            <a:r>
              <a:rPr lang="en-GB" sz="2400" dirty="0" smtClean="0">
                <a:latin typeface="Arial" panose="020B0604020202020204" pitchFamily="34" charset="0"/>
                <a:cs typeface="Arial" panose="020B0604020202020204" pitchFamily="34" charset="0"/>
              </a:rPr>
              <a:t>deference”</a:t>
            </a:r>
          </a:p>
          <a:p>
            <a:r>
              <a:rPr lang="en-GB" sz="2400" dirty="0" smtClean="0">
                <a:latin typeface="Arial" panose="020B0604020202020204" pitchFamily="34" charset="0"/>
                <a:cs typeface="Arial" panose="020B0604020202020204" pitchFamily="34" charset="0"/>
              </a:rPr>
              <a:t>…</a:t>
            </a:r>
            <a:r>
              <a:rPr lang="en-GB" sz="2400" dirty="0">
                <a:latin typeface="Arial" panose="020B0604020202020204" pitchFamily="34" charset="0"/>
                <a:cs typeface="Arial" panose="020B0604020202020204" pitchFamily="34" charset="0"/>
              </a:rPr>
              <a:t>voice of authority</a:t>
            </a:r>
          </a:p>
        </p:txBody>
      </p:sp>
      <p:sp>
        <p:nvSpPr>
          <p:cNvPr id="8" name="TextBox 7"/>
          <p:cNvSpPr txBox="1"/>
          <p:nvPr/>
        </p:nvSpPr>
        <p:spPr>
          <a:xfrm>
            <a:off x="1619480" y="738131"/>
            <a:ext cx="2502608" cy="523220"/>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President Polk</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413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9046" y="100208"/>
            <a:ext cx="8911687" cy="1280890"/>
          </a:xfrm>
        </p:spPr>
        <p:txBody>
          <a:bodyPr/>
          <a:lstStyle/>
          <a:p>
            <a:pPr algn="ctr"/>
            <a:r>
              <a:rPr lang="en-GB" dirty="0" smtClean="0"/>
              <a:t>The Great Ocean &amp; Land Migration</a:t>
            </a:r>
            <a:endParaRPr lang="en-GB"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75417" y="1368207"/>
            <a:ext cx="7866345" cy="5489793"/>
          </a:xfrm>
          <a:prstGeom prst="rect">
            <a:avLst/>
          </a:prstGeom>
          <a:noFill/>
          <a:ln>
            <a:noFill/>
          </a:ln>
        </p:spPr>
      </p:pic>
      <p:sp>
        <p:nvSpPr>
          <p:cNvPr id="5" name="TextBox 4"/>
          <p:cNvSpPr txBox="1"/>
          <p:nvPr/>
        </p:nvSpPr>
        <p:spPr>
          <a:xfrm>
            <a:off x="8478553" y="2778329"/>
            <a:ext cx="4048125" cy="1938992"/>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1849…90,000 gold seekers</a:t>
            </a:r>
          </a:p>
          <a:p>
            <a:r>
              <a:rPr lang="en-GB" sz="2400" dirty="0">
                <a:latin typeface="Arial" panose="020B0604020202020204" pitchFamily="34" charset="0"/>
                <a:cs typeface="Arial" panose="020B0604020202020204" pitchFamily="34" charset="0"/>
              </a:rPr>
              <a:t>Arrive …60,000 Americans </a:t>
            </a:r>
          </a:p>
          <a:p>
            <a:r>
              <a:rPr lang="en-GB" sz="2400" dirty="0">
                <a:latin typeface="Arial" panose="020B0604020202020204" pitchFamily="34" charset="0"/>
                <a:cs typeface="Arial" panose="020B0604020202020204" pitchFamily="34" charset="0"/>
              </a:rPr>
              <a:t>…..rest European. Chileans, &amp; Mexican  ….50% by land/ 50% sea</a:t>
            </a:r>
          </a:p>
        </p:txBody>
      </p:sp>
      <p:sp>
        <p:nvSpPr>
          <p:cNvPr id="6" name="TextBox 5"/>
          <p:cNvSpPr txBox="1"/>
          <p:nvPr/>
        </p:nvSpPr>
        <p:spPr>
          <a:xfrm>
            <a:off x="8506955" y="5172396"/>
            <a:ext cx="3498676" cy="1569660"/>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300,000 </a:t>
            </a:r>
            <a:r>
              <a:rPr lang="en-GB" sz="2400" dirty="0">
                <a:latin typeface="Arial" panose="020B0604020202020204" pitchFamily="34" charset="0"/>
                <a:cs typeface="Arial" panose="020B0604020202020204" pitchFamily="34" charset="0"/>
              </a:rPr>
              <a:t>arrive by </a:t>
            </a:r>
            <a:r>
              <a:rPr lang="en-GB" sz="2400" dirty="0" smtClean="0">
                <a:latin typeface="Arial" panose="020B0604020202020204" pitchFamily="34" charset="0"/>
                <a:cs typeface="Arial" panose="020B0604020202020204" pitchFamily="34" charset="0"/>
              </a:rPr>
              <a:t>1852 </a:t>
            </a:r>
            <a:r>
              <a:rPr lang="en-GB" sz="2400" dirty="0">
                <a:latin typeface="Arial" panose="020B0604020202020204" pitchFamily="34" charset="0"/>
                <a:cs typeface="Arial" panose="020B0604020202020204" pitchFamily="34" charset="0"/>
              </a:rPr>
              <a:t>including 20,000 </a:t>
            </a:r>
            <a:r>
              <a:rPr lang="en-GB" sz="2400" dirty="0" smtClean="0">
                <a:latin typeface="Arial" panose="020B0604020202020204" pitchFamily="34" charset="0"/>
                <a:cs typeface="Arial" panose="020B0604020202020204" pitchFamily="34" charset="0"/>
              </a:rPr>
              <a:t>Chinese  &amp; Hawaiian islanders</a:t>
            </a:r>
            <a:endParaRPr lang="en-GB" sz="2400" dirty="0">
              <a:latin typeface="Arial" panose="020B0604020202020204" pitchFamily="34" charset="0"/>
              <a:cs typeface="Arial" panose="020B0604020202020204" pitchFamily="34" charset="0"/>
            </a:endParaRPr>
          </a:p>
        </p:txBody>
      </p:sp>
      <p:sp>
        <p:nvSpPr>
          <p:cNvPr id="7" name="TextBox 6"/>
          <p:cNvSpPr txBox="1"/>
          <p:nvPr/>
        </p:nvSpPr>
        <p:spPr>
          <a:xfrm>
            <a:off x="8470155" y="927753"/>
            <a:ext cx="3606762" cy="1200329"/>
          </a:xfrm>
          <a:prstGeom prst="rect">
            <a:avLst/>
          </a:prstGeom>
          <a:noFill/>
        </p:spPr>
        <p:txBody>
          <a:bodyPr wrap="square" rtlCol="0">
            <a:spAutoFit/>
          </a:bodyPr>
          <a:lstStyle/>
          <a:p>
            <a:pPr marL="0" lvl="3" indent="-342900">
              <a:buAutoNum type="arabicPlain" startAt="1848"/>
            </a:pPr>
            <a:r>
              <a:rPr lang="en-GB" sz="2400" dirty="0">
                <a:latin typeface="Arial" panose="020B0604020202020204" pitchFamily="34" charset="0"/>
                <a:cs typeface="Arial" panose="020B0604020202020204" pitchFamily="34" charset="0"/>
              </a:rPr>
              <a:t>….6,000 most by </a:t>
            </a:r>
            <a:r>
              <a:rPr lang="en-GB" sz="2400" dirty="0" smtClean="0">
                <a:latin typeface="Arial" panose="020B0604020202020204" pitchFamily="34" charset="0"/>
                <a:cs typeface="Arial" panose="020B0604020202020204" pitchFamily="34" charset="0"/>
              </a:rPr>
              <a:t>sea 200 </a:t>
            </a:r>
            <a:r>
              <a:rPr lang="en-GB" sz="2400" dirty="0">
                <a:latin typeface="Arial" panose="020B0604020202020204" pitchFamily="34" charset="0"/>
                <a:cs typeface="Arial" panose="020B0604020202020204" pitchFamily="34" charset="0"/>
              </a:rPr>
              <a:t>Chinese </a:t>
            </a:r>
            <a:r>
              <a:rPr lang="en-GB" sz="2400" dirty="0" smtClean="0">
                <a:latin typeface="Arial" panose="020B0604020202020204" pitchFamily="34" charset="0"/>
                <a:cs typeface="Arial" panose="020B0604020202020204" pitchFamily="34" charset="0"/>
              </a:rPr>
              <a:t>&amp; </a:t>
            </a:r>
            <a:r>
              <a:rPr lang="en-GB" sz="2400" dirty="0">
                <a:latin typeface="Arial" panose="020B0604020202020204" pitchFamily="34" charset="0"/>
                <a:cs typeface="Arial" panose="020B0604020202020204" pitchFamily="34" charset="0"/>
              </a:rPr>
              <a:t>Hawaiians</a:t>
            </a:r>
          </a:p>
        </p:txBody>
      </p:sp>
      <p:sp>
        <p:nvSpPr>
          <p:cNvPr id="3" name="TextBox 2"/>
          <p:cNvSpPr txBox="1"/>
          <p:nvPr/>
        </p:nvSpPr>
        <p:spPr>
          <a:xfrm>
            <a:off x="3725333" y="2799645"/>
            <a:ext cx="1515158" cy="461665"/>
          </a:xfrm>
          <a:prstGeom prst="rect">
            <a:avLst/>
          </a:prstGeom>
          <a:solidFill>
            <a:schemeClr val="bg1"/>
          </a:solidFill>
        </p:spPr>
        <p:txBody>
          <a:bodyPr wrap="none" rtlCol="0">
            <a:spAutoFit/>
          </a:bodyPr>
          <a:lstStyle/>
          <a:p>
            <a:r>
              <a:rPr lang="en-GB" sz="2400" b="1" dirty="0">
                <a:solidFill>
                  <a:srgbClr val="FF0000"/>
                </a:solidFill>
              </a:rPr>
              <a:t>5</a:t>
            </a:r>
            <a:r>
              <a:rPr lang="en-GB" sz="2400" b="1" dirty="0" smtClean="0">
                <a:solidFill>
                  <a:srgbClr val="FF0000"/>
                </a:solidFill>
              </a:rPr>
              <a:t> Months</a:t>
            </a:r>
            <a:endParaRPr lang="en-GB" sz="2400" b="1" dirty="0">
              <a:solidFill>
                <a:srgbClr val="FF0000"/>
              </a:solidFill>
            </a:endParaRPr>
          </a:p>
        </p:txBody>
      </p:sp>
      <p:sp>
        <p:nvSpPr>
          <p:cNvPr id="8" name="TextBox 7"/>
          <p:cNvSpPr txBox="1"/>
          <p:nvPr/>
        </p:nvSpPr>
        <p:spPr>
          <a:xfrm>
            <a:off x="3922889" y="5153378"/>
            <a:ext cx="1515158" cy="461665"/>
          </a:xfrm>
          <a:prstGeom prst="rect">
            <a:avLst/>
          </a:prstGeom>
          <a:solidFill>
            <a:schemeClr val="bg1"/>
          </a:solidFill>
        </p:spPr>
        <p:txBody>
          <a:bodyPr wrap="none" rtlCol="0">
            <a:spAutoFit/>
          </a:bodyPr>
          <a:lstStyle/>
          <a:p>
            <a:r>
              <a:rPr lang="en-GB" sz="2400" b="1" dirty="0" smtClean="0">
                <a:solidFill>
                  <a:srgbClr val="FF0000"/>
                </a:solidFill>
              </a:rPr>
              <a:t>7 Months</a:t>
            </a:r>
            <a:endParaRPr lang="en-GB" sz="2400" b="1" dirty="0">
              <a:solidFill>
                <a:srgbClr val="FF0000"/>
              </a:solidFill>
            </a:endParaRPr>
          </a:p>
        </p:txBody>
      </p:sp>
      <p:sp>
        <p:nvSpPr>
          <p:cNvPr id="9" name="TextBox 8"/>
          <p:cNvSpPr txBox="1"/>
          <p:nvPr/>
        </p:nvSpPr>
        <p:spPr>
          <a:xfrm>
            <a:off x="3730977" y="4148667"/>
            <a:ext cx="1391728" cy="461665"/>
          </a:xfrm>
          <a:prstGeom prst="rect">
            <a:avLst/>
          </a:prstGeom>
          <a:solidFill>
            <a:schemeClr val="bg1"/>
          </a:solidFill>
        </p:spPr>
        <p:txBody>
          <a:bodyPr wrap="none" rtlCol="0">
            <a:spAutoFit/>
          </a:bodyPr>
          <a:lstStyle/>
          <a:p>
            <a:r>
              <a:rPr lang="en-GB" sz="2400" b="1" dirty="0" smtClean="0">
                <a:solidFill>
                  <a:srgbClr val="FF0000"/>
                </a:solidFill>
              </a:rPr>
              <a:t>1 month</a:t>
            </a:r>
            <a:endParaRPr lang="en-GB" sz="2400" b="1" dirty="0">
              <a:solidFill>
                <a:srgbClr val="FF0000"/>
              </a:solidFill>
            </a:endParaRPr>
          </a:p>
        </p:txBody>
      </p:sp>
    </p:spTree>
    <p:extLst>
      <p:ext uri="{BB962C8B-B14F-4D97-AF65-F5344CB8AC3E}">
        <p14:creationId xmlns:p14="http://schemas.microsoft.com/office/powerpoint/2010/main" val="515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243110"/>
            <a:ext cx="8911687" cy="1280890"/>
          </a:xfrm>
        </p:spPr>
        <p:txBody>
          <a:bodyPr/>
          <a:lstStyle/>
          <a:p>
            <a:r>
              <a:rPr lang="en-GB" dirty="0" smtClean="0"/>
              <a:t>Overland Route </a:t>
            </a:r>
            <a:endParaRPr lang="en-GB" dirty="0"/>
          </a:p>
        </p:txBody>
      </p:sp>
      <p:pic>
        <p:nvPicPr>
          <p:cNvPr id="3074"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390" y="885825"/>
            <a:ext cx="8226426" cy="606901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458532" y="1384382"/>
            <a:ext cx="3849131" cy="1569660"/>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Travelled by steam boat</a:t>
            </a:r>
          </a:p>
          <a:p>
            <a:r>
              <a:rPr lang="en-GB" sz="2400" dirty="0">
                <a:latin typeface="Arial" panose="020B0604020202020204" pitchFamily="34" charset="0"/>
                <a:cs typeface="Arial" panose="020B0604020202020204" pitchFamily="34" charset="0"/>
              </a:rPr>
              <a:t>t</a:t>
            </a:r>
            <a:r>
              <a:rPr lang="en-GB" sz="2400" dirty="0" smtClean="0">
                <a:latin typeface="Arial" panose="020B0604020202020204" pitchFamily="34" charset="0"/>
                <a:cs typeface="Arial" panose="020B0604020202020204" pitchFamily="34" charset="0"/>
              </a:rPr>
              <a:t>o assemble </a:t>
            </a:r>
            <a:r>
              <a:rPr lang="en-GB" sz="2400" dirty="0">
                <a:latin typeface="Arial" panose="020B0604020202020204" pitchFamily="34" charset="0"/>
                <a:cs typeface="Arial" panose="020B0604020202020204" pitchFamily="34" charset="0"/>
              </a:rPr>
              <a:t>on </a:t>
            </a:r>
            <a:r>
              <a:rPr lang="en-GB" sz="2400" dirty="0" smtClean="0">
                <a:latin typeface="Arial" panose="020B0604020202020204" pitchFamily="34" charset="0"/>
                <a:cs typeface="Arial" panose="020B0604020202020204" pitchFamily="34" charset="0"/>
              </a:rPr>
              <a:t>Mississippi</a:t>
            </a:r>
          </a:p>
          <a:p>
            <a:r>
              <a:rPr lang="en-GB" sz="2400" dirty="0" smtClean="0">
                <a:latin typeface="Arial" panose="020B0604020202020204" pitchFamily="34" charset="0"/>
                <a:cs typeface="Arial" panose="020B0604020202020204" pitchFamily="34" charset="0"/>
              </a:rPr>
              <a:t>Scores, if not 100’s of </a:t>
            </a:r>
          </a:p>
          <a:p>
            <a:r>
              <a:rPr lang="en-GB" sz="2400" dirty="0" smtClean="0">
                <a:latin typeface="Arial" panose="020B0604020202020204" pitchFamily="34" charset="0"/>
                <a:cs typeface="Arial" panose="020B0604020202020204" pitchFamily="34" charset="0"/>
              </a:rPr>
              <a:t>wagons</a:t>
            </a:r>
            <a:endParaRPr lang="en-GB" sz="2400" dirty="0">
              <a:latin typeface="Arial" panose="020B0604020202020204" pitchFamily="34" charset="0"/>
              <a:cs typeface="Arial" panose="020B0604020202020204" pitchFamily="34" charset="0"/>
            </a:endParaRPr>
          </a:p>
        </p:txBody>
      </p:sp>
      <p:sp>
        <p:nvSpPr>
          <p:cNvPr id="7" name="TextBox 6"/>
          <p:cNvSpPr txBox="1"/>
          <p:nvPr/>
        </p:nvSpPr>
        <p:spPr>
          <a:xfrm>
            <a:off x="8670608" y="4645855"/>
            <a:ext cx="3969356" cy="1569660"/>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Journey of 1,500 miles</a:t>
            </a:r>
          </a:p>
          <a:p>
            <a:r>
              <a:rPr lang="en-GB" sz="2400" dirty="0">
                <a:latin typeface="Arial" panose="020B0604020202020204" pitchFamily="34" charset="0"/>
                <a:cs typeface="Arial" panose="020B0604020202020204" pitchFamily="34" charset="0"/>
              </a:rPr>
              <a:t>Moving 10-15 miles per day</a:t>
            </a:r>
          </a:p>
          <a:p>
            <a:r>
              <a:rPr lang="en-GB" sz="2400" dirty="0">
                <a:latin typeface="Arial" panose="020B0604020202020204" pitchFamily="34" charset="0"/>
                <a:cs typeface="Arial" panose="020B0604020202020204" pitchFamily="34" charset="0"/>
              </a:rPr>
              <a:t>…race to beat snowfall</a:t>
            </a:r>
          </a:p>
          <a:p>
            <a:r>
              <a:rPr lang="en-GB" sz="2400" dirty="0">
                <a:latin typeface="Arial" panose="020B0604020202020204" pitchFamily="34" charset="0"/>
                <a:cs typeface="Arial" panose="020B0604020202020204" pitchFamily="34" charset="0"/>
              </a:rPr>
              <a:t>In Sierra Nevada </a:t>
            </a:r>
          </a:p>
        </p:txBody>
      </p:sp>
      <p:sp>
        <p:nvSpPr>
          <p:cNvPr id="3" name="TextBox 2"/>
          <p:cNvSpPr txBox="1"/>
          <p:nvPr/>
        </p:nvSpPr>
        <p:spPr>
          <a:xfrm>
            <a:off x="8624712" y="3409245"/>
            <a:ext cx="4038285" cy="830997"/>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Organized into “Companies”</a:t>
            </a:r>
          </a:p>
          <a:p>
            <a:r>
              <a:rPr lang="en-GB" sz="2400" dirty="0" smtClean="0">
                <a:latin typeface="Arial" panose="020B0604020202020204" pitchFamily="34" charset="0"/>
                <a:cs typeface="Arial" panose="020B0604020202020204" pitchFamily="34" charset="0"/>
              </a:rPr>
              <a:t>…dissolve on arrival</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34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9790" y="0"/>
            <a:ext cx="8911687" cy="471265"/>
          </a:xfrm>
        </p:spPr>
        <p:txBody>
          <a:bodyPr>
            <a:noAutofit/>
          </a:bodyPr>
          <a:lstStyle/>
          <a:p>
            <a:pPr algn="ctr"/>
            <a:r>
              <a:rPr lang="en-GB" dirty="0"/>
              <a:t>The overland route</a:t>
            </a:r>
          </a:p>
        </p:txBody>
      </p:sp>
      <p:pic>
        <p:nvPicPr>
          <p:cNvPr id="4" name="Picture 3"/>
          <p:cNvPicPr>
            <a:picLocks noChangeAspect="1"/>
          </p:cNvPicPr>
          <p:nvPr/>
        </p:nvPicPr>
        <p:blipFill>
          <a:blip r:embed="rId2"/>
          <a:stretch>
            <a:fillRect/>
          </a:stretch>
        </p:blipFill>
        <p:spPr>
          <a:xfrm>
            <a:off x="331693" y="1035424"/>
            <a:ext cx="7648575" cy="5822576"/>
          </a:xfrm>
          <a:prstGeom prst="rect">
            <a:avLst/>
          </a:prstGeom>
        </p:spPr>
      </p:pic>
      <p:sp>
        <p:nvSpPr>
          <p:cNvPr id="5" name="TextBox 4"/>
          <p:cNvSpPr txBox="1"/>
          <p:nvPr/>
        </p:nvSpPr>
        <p:spPr>
          <a:xfrm>
            <a:off x="7976922" y="414694"/>
            <a:ext cx="4597215" cy="830997"/>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30,000 made this </a:t>
            </a:r>
            <a:r>
              <a:rPr lang="en-GB" sz="2400" dirty="0" smtClean="0">
                <a:latin typeface="Arial" panose="020B0604020202020204" pitchFamily="34" charset="0"/>
                <a:cs typeface="Arial" panose="020B0604020202020204" pitchFamily="34" charset="0"/>
              </a:rPr>
              <a:t>journey 1849  </a:t>
            </a:r>
            <a:r>
              <a:rPr lang="en-GB" sz="2400" dirty="0">
                <a:latin typeface="Arial" panose="020B0604020202020204" pitchFamily="34" charset="0"/>
                <a:cs typeface="Arial" panose="020B0604020202020204" pitchFamily="34" charset="0"/>
              </a:rPr>
              <a:t>150,000 by </a:t>
            </a:r>
            <a:r>
              <a:rPr lang="en-GB" sz="2400" dirty="0" smtClean="0">
                <a:latin typeface="Arial" panose="020B0604020202020204" pitchFamily="34" charset="0"/>
                <a:cs typeface="Arial" panose="020B0604020202020204" pitchFamily="34" charset="0"/>
              </a:rPr>
              <a:t>1852 …</a:t>
            </a:r>
            <a:endParaRPr lang="en-GB" sz="2400" dirty="0">
              <a:latin typeface="Arial" panose="020B0604020202020204" pitchFamily="34" charset="0"/>
              <a:cs typeface="Arial" panose="020B0604020202020204" pitchFamily="34" charset="0"/>
            </a:endParaRPr>
          </a:p>
        </p:txBody>
      </p:sp>
      <p:sp>
        <p:nvSpPr>
          <p:cNvPr id="6" name="TextBox 5"/>
          <p:cNvSpPr txBox="1"/>
          <p:nvPr/>
        </p:nvSpPr>
        <p:spPr>
          <a:xfrm>
            <a:off x="7909606" y="1388677"/>
            <a:ext cx="4753224" cy="1938992"/>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Cholera arrives in US 1830’s</a:t>
            </a:r>
          </a:p>
          <a:p>
            <a:r>
              <a:rPr lang="en-GB" sz="2400" dirty="0" smtClean="0">
                <a:latin typeface="Arial" panose="020B0604020202020204" pitchFamily="34" charset="0"/>
                <a:cs typeface="Arial" panose="020B0604020202020204" pitchFamily="34" charset="0"/>
              </a:rPr>
              <a:t>….from India…</a:t>
            </a:r>
            <a:r>
              <a:rPr lang="en-GB" sz="2400" dirty="0">
                <a:latin typeface="Arial" panose="020B0604020202020204" pitchFamily="34" charset="0"/>
                <a:cs typeface="Arial" panose="020B0604020202020204" pitchFamily="34" charset="0"/>
              </a:rPr>
              <a:t>10% die on route, </a:t>
            </a:r>
          </a:p>
          <a:p>
            <a:r>
              <a:rPr lang="en-GB" sz="2400" dirty="0">
                <a:latin typeface="Arial" panose="020B0604020202020204" pitchFamily="34" charset="0"/>
                <a:cs typeface="Arial" panose="020B0604020202020204" pitchFamily="34" charset="0"/>
              </a:rPr>
              <a:t>95% by disease less than 350 </a:t>
            </a:r>
          </a:p>
          <a:p>
            <a:r>
              <a:rPr lang="en-GB" sz="2400" dirty="0">
                <a:latin typeface="Arial" panose="020B0604020202020204" pitchFamily="34" charset="0"/>
                <a:cs typeface="Arial" panose="020B0604020202020204" pitchFamily="34" charset="0"/>
              </a:rPr>
              <a:t>from Indian </a:t>
            </a:r>
            <a:r>
              <a:rPr lang="en-GB" sz="2400" dirty="0" smtClean="0">
                <a:latin typeface="Arial" panose="020B0604020202020204" pitchFamily="34" charset="0"/>
                <a:cs typeface="Arial" panose="020B0604020202020204" pitchFamily="34" charset="0"/>
              </a:rPr>
              <a:t>raids…</a:t>
            </a:r>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 </a:t>
            </a:r>
          </a:p>
        </p:txBody>
      </p:sp>
      <p:sp>
        <p:nvSpPr>
          <p:cNvPr id="7" name="TextBox 6"/>
          <p:cNvSpPr txBox="1"/>
          <p:nvPr/>
        </p:nvSpPr>
        <p:spPr>
          <a:xfrm>
            <a:off x="8150892" y="4910416"/>
            <a:ext cx="4179794" cy="1569660"/>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Emigrants kill </a:t>
            </a:r>
            <a:r>
              <a:rPr lang="en-GB" sz="2400" dirty="0" smtClean="0">
                <a:latin typeface="Arial" panose="020B0604020202020204" pitchFamily="34" charset="0"/>
                <a:cs typeface="Arial" panose="020B0604020202020204" pitchFamily="34" charset="0"/>
              </a:rPr>
              <a:t>off wildlife</a:t>
            </a:r>
            <a:r>
              <a:rPr lang="en-GB" sz="2400" dirty="0">
                <a:latin typeface="Arial" panose="020B0604020202020204" pitchFamily="34" charset="0"/>
                <a:cs typeface="Arial" panose="020B0604020202020204" pitchFamily="34" charset="0"/>
              </a:rPr>
              <a:t>, </a:t>
            </a:r>
          </a:p>
          <a:p>
            <a:r>
              <a:rPr lang="en-GB" sz="2400" dirty="0" smtClean="0">
                <a:latin typeface="Arial" panose="020B0604020202020204" pitchFamily="34" charset="0"/>
                <a:cs typeface="Arial" panose="020B0604020202020204" pitchFamily="34" charset="0"/>
              </a:rPr>
              <a:t>contaminate </a:t>
            </a:r>
            <a:r>
              <a:rPr lang="en-GB" sz="2400" dirty="0">
                <a:latin typeface="Arial" panose="020B0604020202020204" pitchFamily="34" charset="0"/>
                <a:cs typeface="Arial" panose="020B0604020202020204" pitchFamily="34" charset="0"/>
              </a:rPr>
              <a:t>rivers</a:t>
            </a:r>
          </a:p>
          <a:p>
            <a:r>
              <a:rPr lang="en-GB" sz="2400" dirty="0">
                <a:latin typeface="Arial" panose="020B0604020202020204" pitchFamily="34" charset="0"/>
                <a:cs typeface="Arial" panose="020B0604020202020204" pitchFamily="34" charset="0"/>
              </a:rPr>
              <a:t>…spread cholera among</a:t>
            </a:r>
          </a:p>
          <a:p>
            <a:r>
              <a:rPr lang="en-GB" sz="2400" dirty="0" smtClean="0">
                <a:latin typeface="Arial" panose="020B0604020202020204" pitchFamily="34" charset="0"/>
                <a:cs typeface="Arial" panose="020B0604020202020204" pitchFamily="34" charset="0"/>
              </a:rPr>
              <a:t>Tribes…30% death rate</a:t>
            </a:r>
            <a:endParaRPr lang="en-GB" sz="2400" dirty="0">
              <a:latin typeface="Arial" panose="020B0604020202020204" pitchFamily="34" charset="0"/>
              <a:cs typeface="Arial" panose="020B0604020202020204" pitchFamily="34" charset="0"/>
            </a:endParaRPr>
          </a:p>
        </p:txBody>
      </p:sp>
      <p:sp>
        <p:nvSpPr>
          <p:cNvPr id="8" name="TextBox 7"/>
          <p:cNvSpPr txBox="1"/>
          <p:nvPr/>
        </p:nvSpPr>
        <p:spPr>
          <a:xfrm>
            <a:off x="7998045" y="3234805"/>
            <a:ext cx="4084773" cy="1569660"/>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Indians raid but few attacks</a:t>
            </a:r>
          </a:p>
          <a:p>
            <a:r>
              <a:rPr lang="en-GB" sz="2400" dirty="0">
                <a:latin typeface="Arial" panose="020B0604020202020204" pitchFamily="34" charset="0"/>
                <a:cs typeface="Arial" panose="020B0604020202020204" pitchFamily="34" charset="0"/>
              </a:rPr>
              <a:t>o</a:t>
            </a:r>
            <a:r>
              <a:rPr lang="en-GB" sz="2400" dirty="0" smtClean="0">
                <a:latin typeface="Arial" panose="020B0604020202020204" pitchFamily="34" charset="0"/>
                <a:cs typeface="Arial" panose="020B0604020202020204" pitchFamily="34" charset="0"/>
              </a:rPr>
              <a:t>n wagon trains… and kill</a:t>
            </a:r>
          </a:p>
          <a:p>
            <a:r>
              <a:rPr lang="en-GB" sz="2400" dirty="0" smtClean="0">
                <a:latin typeface="Arial" panose="020B0604020202020204" pitchFamily="34" charset="0"/>
                <a:cs typeface="Arial" panose="020B0604020202020204" pitchFamily="34" charset="0"/>
              </a:rPr>
              <a:t>350 travellers 1849-1860</a:t>
            </a:r>
          </a:p>
          <a:p>
            <a:r>
              <a:rPr lang="en-GB" sz="2400" dirty="0" smtClean="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994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9125" y="100235"/>
            <a:ext cx="8911687" cy="1280890"/>
          </a:xfrm>
        </p:spPr>
        <p:txBody>
          <a:bodyPr/>
          <a:lstStyle/>
          <a:p>
            <a:r>
              <a:rPr lang="en-GB" dirty="0" smtClean="0"/>
              <a:t>Overland route</a:t>
            </a:r>
            <a:endParaRPr lang="en-GB" dirty="0"/>
          </a:p>
        </p:txBody>
      </p:sp>
      <p:pic>
        <p:nvPicPr>
          <p:cNvPr id="4" name="Picture 3" descr="Macintosh HD:Users:patrickstouffer:Desktop:images-3.jpeg"/>
          <p:cNvPicPr/>
          <p:nvPr/>
        </p:nvPicPr>
        <p:blipFill>
          <a:blip r:embed="rId2">
            <a:extLst>
              <a:ext uri="{28A0092B-C50C-407E-A947-70E740481C1C}">
                <a14:useLocalDpi xmlns:a14="http://schemas.microsoft.com/office/drawing/2010/main" val="0"/>
              </a:ext>
            </a:extLst>
          </a:blip>
          <a:srcRect/>
          <a:stretch>
            <a:fillRect/>
          </a:stretch>
        </p:blipFill>
        <p:spPr bwMode="auto">
          <a:xfrm>
            <a:off x="152399" y="1000125"/>
            <a:ext cx="7505701" cy="5781675"/>
          </a:xfrm>
          <a:prstGeom prst="rect">
            <a:avLst/>
          </a:prstGeom>
          <a:noFill/>
          <a:ln>
            <a:noFill/>
          </a:ln>
        </p:spPr>
      </p:pic>
      <p:sp>
        <p:nvSpPr>
          <p:cNvPr id="8" name="TextBox 7"/>
          <p:cNvSpPr txBox="1"/>
          <p:nvPr/>
        </p:nvSpPr>
        <p:spPr>
          <a:xfrm>
            <a:off x="8248650" y="1600200"/>
            <a:ext cx="4089581"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30% wagon trains turn back </a:t>
            </a:r>
          </a:p>
          <a:p>
            <a:r>
              <a:rPr lang="en-GB" sz="2400" dirty="0">
                <a:latin typeface="Arial" panose="020B0604020202020204" pitchFamily="34" charset="0"/>
                <a:cs typeface="Arial" panose="020B0604020202020204" pitchFamily="34" charset="0"/>
              </a:rPr>
              <a:t>Due to conditions or decided</a:t>
            </a:r>
          </a:p>
          <a:p>
            <a:r>
              <a:rPr lang="en-GB" sz="2400" dirty="0">
                <a:latin typeface="Arial" panose="020B0604020202020204" pitchFamily="34" charset="0"/>
                <a:cs typeface="Arial" panose="020B0604020202020204" pitchFamily="34" charset="0"/>
              </a:rPr>
              <a:t>To settle on route</a:t>
            </a:r>
          </a:p>
        </p:txBody>
      </p:sp>
      <p:sp>
        <p:nvSpPr>
          <p:cNvPr id="9" name="TextBox 8"/>
          <p:cNvSpPr txBox="1"/>
          <p:nvPr/>
        </p:nvSpPr>
        <p:spPr>
          <a:xfrm>
            <a:off x="7856704" y="3556947"/>
            <a:ext cx="4052713"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Travellers mostly men, but </a:t>
            </a:r>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Some entire families</a:t>
            </a:r>
          </a:p>
          <a:p>
            <a:r>
              <a:rPr lang="en-GB" sz="2400" dirty="0" smtClean="0">
                <a:latin typeface="Arial" panose="020B0604020202020204" pitchFamily="34" charset="0"/>
                <a:cs typeface="Arial" panose="020B0604020202020204" pitchFamily="34" charset="0"/>
              </a:rPr>
              <a:t>….</a:t>
            </a:r>
            <a:r>
              <a:rPr lang="en-GB" sz="2400" dirty="0">
                <a:latin typeface="Arial" panose="020B0604020202020204" pitchFamily="34" charset="0"/>
                <a:cs typeface="Arial" panose="020B0604020202020204" pitchFamily="34" charset="0"/>
              </a:rPr>
              <a:t>searching for </a:t>
            </a:r>
            <a:r>
              <a:rPr lang="en-GB" sz="2400" dirty="0" smtClean="0">
                <a:latin typeface="Arial" panose="020B0604020202020204" pitchFamily="34" charset="0"/>
                <a:cs typeface="Arial" panose="020B0604020202020204" pitchFamily="34" charset="0"/>
              </a:rPr>
              <a:t>a new </a:t>
            </a:r>
            <a:r>
              <a:rPr lang="en-GB" sz="2400" dirty="0">
                <a:latin typeface="Arial" panose="020B0604020202020204" pitchFamily="34" charset="0"/>
                <a:cs typeface="Arial" panose="020B0604020202020204" pitchFamily="34" charset="0"/>
              </a:rPr>
              <a:t>life…</a:t>
            </a:r>
          </a:p>
        </p:txBody>
      </p:sp>
    </p:spTree>
    <p:extLst>
      <p:ext uri="{BB962C8B-B14F-4D97-AF65-F5344CB8AC3E}">
        <p14:creationId xmlns:p14="http://schemas.microsoft.com/office/powerpoint/2010/main" val="174125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0503" y="336012"/>
            <a:ext cx="8911687" cy="1280890"/>
          </a:xfrm>
        </p:spPr>
        <p:txBody>
          <a:bodyPr/>
          <a:lstStyle/>
          <a:p>
            <a:r>
              <a:rPr lang="en-GB" dirty="0" smtClean="0"/>
              <a:t>Steam ship advertisement</a:t>
            </a:r>
            <a:endParaRPr lang="en-GB" dirty="0"/>
          </a:p>
        </p:txBody>
      </p:sp>
      <p:pic>
        <p:nvPicPr>
          <p:cNvPr id="4098" name="Picture 2" descr="https://upload.wikimedia.org/wikipedia/commons/thumb/0/0d/California_Clipper_500.jpg/280px-California_Clipper_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103" y="1918840"/>
            <a:ext cx="5546580" cy="47763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www.legendsofamerica.com/wp-content/uploads/2018/06/California-Gold-Rus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4960" y="2073057"/>
            <a:ext cx="5924811" cy="47849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8648" y="966507"/>
            <a:ext cx="11199925" cy="954107"/>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Boom in shipping across Europe &amp; USA  $400..$600 ($24,000 today)</a:t>
            </a:r>
          </a:p>
          <a:p>
            <a:r>
              <a:rPr lang="en-GB" sz="2800" dirty="0" smtClean="0">
                <a:latin typeface="Arial" panose="020B0604020202020204" pitchFamily="34" charset="0"/>
                <a:cs typeface="Arial" panose="020B0604020202020204" pitchFamily="34" charset="0"/>
              </a:rPr>
              <a:t> for ‘luxury’ via Panama route … $200….’cattle class” round Horn</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0579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0959" y="194901"/>
            <a:ext cx="8911687" cy="756821"/>
          </a:xfrm>
        </p:spPr>
        <p:txBody>
          <a:bodyPr/>
          <a:lstStyle/>
          <a:p>
            <a:pPr algn="ctr"/>
            <a:r>
              <a:rPr lang="en-GB" dirty="0" smtClean="0"/>
              <a:t>California</a:t>
            </a:r>
            <a:endParaRPr lang="en-GB" dirty="0"/>
          </a:p>
        </p:txBody>
      </p:sp>
      <p:pic>
        <p:nvPicPr>
          <p:cNvPr id="10242" name="Picture 2" descr="Map of Australia, Australia Map | Australian maps, Australia map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1821" y="1063690"/>
            <a:ext cx="4460033" cy="57196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217436" y="3965509"/>
            <a:ext cx="1268964" cy="923330"/>
          </a:xfrm>
          <a:prstGeom prst="rect">
            <a:avLst/>
          </a:prstGeom>
          <a:noFill/>
        </p:spPr>
        <p:txBody>
          <a:bodyPr wrap="square" rtlCol="0">
            <a:spAutoFit/>
          </a:bodyPr>
          <a:lstStyle/>
          <a:p>
            <a:pPr algn="ctr"/>
            <a:r>
              <a:rPr lang="en-GB" b="1" dirty="0" smtClean="0">
                <a:solidFill>
                  <a:srgbClr val="C00000"/>
                </a:solidFill>
              </a:rPr>
              <a:t>Inland</a:t>
            </a:r>
          </a:p>
          <a:p>
            <a:pPr algn="ctr"/>
            <a:r>
              <a:rPr lang="en-GB" b="1" dirty="0" smtClean="0">
                <a:solidFill>
                  <a:srgbClr val="C00000"/>
                </a:solidFill>
              </a:rPr>
              <a:t>Hot Dry</a:t>
            </a:r>
          </a:p>
          <a:p>
            <a:pPr algn="ctr"/>
            <a:r>
              <a:rPr lang="en-GB" b="1" dirty="0" smtClean="0">
                <a:solidFill>
                  <a:srgbClr val="C00000"/>
                </a:solidFill>
              </a:rPr>
              <a:t>flat</a:t>
            </a:r>
            <a:endParaRPr lang="en-GB" b="1" dirty="0">
              <a:solidFill>
                <a:srgbClr val="C00000"/>
              </a:solidFill>
            </a:endParaRPr>
          </a:p>
        </p:txBody>
      </p:sp>
      <p:sp>
        <p:nvSpPr>
          <p:cNvPr id="7" name="TextBox 6"/>
          <p:cNvSpPr txBox="1"/>
          <p:nvPr/>
        </p:nvSpPr>
        <p:spPr>
          <a:xfrm>
            <a:off x="5850833" y="5508172"/>
            <a:ext cx="885179" cy="923330"/>
          </a:xfrm>
          <a:prstGeom prst="rect">
            <a:avLst/>
          </a:prstGeom>
          <a:noFill/>
        </p:spPr>
        <p:txBody>
          <a:bodyPr wrap="none" rtlCol="0">
            <a:spAutoFit/>
          </a:bodyPr>
          <a:lstStyle/>
          <a:p>
            <a:pPr algn="ctr"/>
            <a:r>
              <a:rPr lang="en-GB" b="1" dirty="0" smtClean="0">
                <a:solidFill>
                  <a:srgbClr val="C00000"/>
                </a:solidFill>
              </a:rPr>
              <a:t>Low</a:t>
            </a:r>
          </a:p>
          <a:p>
            <a:pPr algn="ctr"/>
            <a:r>
              <a:rPr lang="en-GB" b="1" dirty="0" smtClean="0">
                <a:solidFill>
                  <a:srgbClr val="C00000"/>
                </a:solidFill>
              </a:rPr>
              <a:t>Desert</a:t>
            </a:r>
          </a:p>
          <a:p>
            <a:endParaRPr lang="en-GB" b="1" dirty="0">
              <a:solidFill>
                <a:srgbClr val="C00000"/>
              </a:solidFill>
            </a:endParaRPr>
          </a:p>
        </p:txBody>
      </p:sp>
      <p:sp>
        <p:nvSpPr>
          <p:cNvPr id="8" name="TextBox 7"/>
          <p:cNvSpPr txBox="1"/>
          <p:nvPr/>
        </p:nvSpPr>
        <p:spPr>
          <a:xfrm>
            <a:off x="3604727" y="2932921"/>
            <a:ext cx="1268964" cy="923330"/>
          </a:xfrm>
          <a:prstGeom prst="rect">
            <a:avLst/>
          </a:prstGeom>
          <a:noFill/>
        </p:spPr>
        <p:txBody>
          <a:bodyPr wrap="square" rtlCol="0">
            <a:spAutoFit/>
          </a:bodyPr>
          <a:lstStyle/>
          <a:p>
            <a:pPr algn="ctr"/>
            <a:r>
              <a:rPr lang="en-GB" b="1" dirty="0" smtClean="0">
                <a:solidFill>
                  <a:srgbClr val="C00000"/>
                </a:solidFill>
              </a:rPr>
              <a:t>Delta</a:t>
            </a:r>
          </a:p>
          <a:p>
            <a:pPr algn="ctr"/>
            <a:r>
              <a:rPr lang="en-GB" b="1" dirty="0" smtClean="0">
                <a:solidFill>
                  <a:srgbClr val="C00000"/>
                </a:solidFill>
              </a:rPr>
              <a:t>Rivers</a:t>
            </a:r>
          </a:p>
          <a:p>
            <a:pPr algn="ctr"/>
            <a:endParaRPr lang="en-GB" b="1" dirty="0">
              <a:solidFill>
                <a:srgbClr val="C00000"/>
              </a:solidFill>
            </a:endParaRPr>
          </a:p>
        </p:txBody>
      </p:sp>
      <p:sp>
        <p:nvSpPr>
          <p:cNvPr id="9" name="TextBox 8"/>
          <p:cNvSpPr txBox="1"/>
          <p:nvPr/>
        </p:nvSpPr>
        <p:spPr>
          <a:xfrm rot="2762840">
            <a:off x="3769567" y="5358070"/>
            <a:ext cx="1984309" cy="646331"/>
          </a:xfrm>
          <a:prstGeom prst="rect">
            <a:avLst/>
          </a:prstGeom>
          <a:noFill/>
        </p:spPr>
        <p:txBody>
          <a:bodyPr wrap="square" rtlCol="0">
            <a:spAutoFit/>
          </a:bodyPr>
          <a:lstStyle/>
          <a:p>
            <a:pPr algn="ctr"/>
            <a:r>
              <a:rPr lang="en-GB" b="1" dirty="0" smtClean="0">
                <a:solidFill>
                  <a:srgbClr val="C00000"/>
                </a:solidFill>
              </a:rPr>
              <a:t>Mediterranean</a:t>
            </a:r>
          </a:p>
          <a:p>
            <a:pPr algn="ctr"/>
            <a:endParaRPr lang="en-GB" b="1" dirty="0">
              <a:solidFill>
                <a:srgbClr val="C00000"/>
              </a:solidFill>
            </a:endParaRPr>
          </a:p>
        </p:txBody>
      </p:sp>
      <p:sp>
        <p:nvSpPr>
          <p:cNvPr id="11" name="TextBox 10"/>
          <p:cNvSpPr txBox="1"/>
          <p:nvPr/>
        </p:nvSpPr>
        <p:spPr>
          <a:xfrm rot="3632390">
            <a:off x="4391724" y="3424257"/>
            <a:ext cx="2100861" cy="369332"/>
          </a:xfrm>
          <a:prstGeom prst="rect">
            <a:avLst/>
          </a:prstGeom>
          <a:noFill/>
        </p:spPr>
        <p:txBody>
          <a:bodyPr wrap="square" rtlCol="0">
            <a:spAutoFit/>
          </a:bodyPr>
          <a:lstStyle/>
          <a:p>
            <a:pPr algn="ctr"/>
            <a:r>
              <a:rPr lang="en-GB" b="1" dirty="0" smtClean="0">
                <a:solidFill>
                  <a:srgbClr val="C00000"/>
                </a:solidFill>
              </a:rPr>
              <a:t>mountainous</a:t>
            </a:r>
            <a:endParaRPr lang="en-GB" b="1" dirty="0">
              <a:solidFill>
                <a:srgbClr val="C00000"/>
              </a:solidFill>
            </a:endParaRPr>
          </a:p>
        </p:txBody>
      </p:sp>
      <p:sp>
        <p:nvSpPr>
          <p:cNvPr id="12" name="TextBox 11"/>
          <p:cNvSpPr txBox="1"/>
          <p:nvPr/>
        </p:nvSpPr>
        <p:spPr>
          <a:xfrm>
            <a:off x="3523861" y="1237861"/>
            <a:ext cx="1268964" cy="1477328"/>
          </a:xfrm>
          <a:prstGeom prst="rect">
            <a:avLst/>
          </a:prstGeom>
          <a:noFill/>
        </p:spPr>
        <p:txBody>
          <a:bodyPr wrap="square" rtlCol="0">
            <a:spAutoFit/>
          </a:bodyPr>
          <a:lstStyle/>
          <a:p>
            <a:pPr algn="ctr"/>
            <a:r>
              <a:rPr lang="en-GB" b="1" dirty="0" smtClean="0">
                <a:solidFill>
                  <a:srgbClr val="C00000"/>
                </a:solidFill>
              </a:rPr>
              <a:t>Forested</a:t>
            </a:r>
          </a:p>
          <a:p>
            <a:pPr algn="ctr"/>
            <a:r>
              <a:rPr lang="en-GB" b="1" dirty="0" smtClean="0">
                <a:solidFill>
                  <a:srgbClr val="C00000"/>
                </a:solidFill>
              </a:rPr>
              <a:t>Warm</a:t>
            </a:r>
          </a:p>
          <a:p>
            <a:pPr algn="ctr"/>
            <a:r>
              <a:rPr lang="en-GB" b="1" dirty="0" smtClean="0">
                <a:solidFill>
                  <a:srgbClr val="C00000"/>
                </a:solidFill>
              </a:rPr>
              <a:t>wet</a:t>
            </a:r>
          </a:p>
          <a:p>
            <a:pPr algn="ctr"/>
            <a:endParaRPr lang="en-GB" b="1" dirty="0" smtClean="0">
              <a:solidFill>
                <a:srgbClr val="C00000"/>
              </a:solidFill>
            </a:endParaRPr>
          </a:p>
          <a:p>
            <a:pPr algn="r"/>
            <a:endParaRPr lang="en-GB" b="1" dirty="0" smtClean="0">
              <a:solidFill>
                <a:srgbClr val="C00000"/>
              </a:solidFill>
            </a:endParaRPr>
          </a:p>
        </p:txBody>
      </p:sp>
      <p:sp>
        <p:nvSpPr>
          <p:cNvPr id="13" name="TextBox 12"/>
          <p:cNvSpPr txBox="1"/>
          <p:nvPr/>
        </p:nvSpPr>
        <p:spPr>
          <a:xfrm>
            <a:off x="6292484" y="4792826"/>
            <a:ext cx="885179" cy="646331"/>
          </a:xfrm>
          <a:prstGeom prst="rect">
            <a:avLst/>
          </a:prstGeom>
          <a:noFill/>
        </p:spPr>
        <p:txBody>
          <a:bodyPr wrap="none" rtlCol="0">
            <a:spAutoFit/>
          </a:bodyPr>
          <a:lstStyle/>
          <a:p>
            <a:pPr algn="ctr"/>
            <a:r>
              <a:rPr lang="en-GB" b="1" dirty="0" smtClean="0">
                <a:solidFill>
                  <a:srgbClr val="C00000"/>
                </a:solidFill>
              </a:rPr>
              <a:t>High</a:t>
            </a:r>
          </a:p>
          <a:p>
            <a:pPr algn="ctr"/>
            <a:r>
              <a:rPr lang="en-GB" b="1" dirty="0" smtClean="0">
                <a:solidFill>
                  <a:srgbClr val="C00000"/>
                </a:solidFill>
              </a:rPr>
              <a:t>Desert</a:t>
            </a:r>
            <a:endParaRPr lang="en-GB" b="1" dirty="0">
              <a:solidFill>
                <a:srgbClr val="C00000"/>
              </a:solidFill>
            </a:endParaRPr>
          </a:p>
        </p:txBody>
      </p:sp>
      <p:sp>
        <p:nvSpPr>
          <p:cNvPr id="6" name="TextBox 5"/>
          <p:cNvSpPr txBox="1"/>
          <p:nvPr/>
        </p:nvSpPr>
        <p:spPr>
          <a:xfrm>
            <a:off x="8671637" y="1368684"/>
            <a:ext cx="2844048" cy="523220"/>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Multiple climates</a:t>
            </a:r>
            <a:endParaRPr lang="en-GB" sz="2800" dirty="0">
              <a:latin typeface="Arial" panose="020B0604020202020204" pitchFamily="34" charset="0"/>
              <a:cs typeface="Arial" panose="020B0604020202020204" pitchFamily="34" charset="0"/>
            </a:endParaRPr>
          </a:p>
        </p:txBody>
      </p:sp>
      <p:sp>
        <p:nvSpPr>
          <p:cNvPr id="15" name="TextBox 14"/>
          <p:cNvSpPr txBox="1"/>
          <p:nvPr/>
        </p:nvSpPr>
        <p:spPr>
          <a:xfrm>
            <a:off x="8662307" y="2475139"/>
            <a:ext cx="3029484" cy="954107"/>
          </a:xfrm>
          <a:prstGeom prst="rect">
            <a:avLst/>
          </a:prstGeom>
          <a:noFill/>
        </p:spPr>
        <p:txBody>
          <a:bodyPr wrap="none" rtlCol="0">
            <a:spAutoFit/>
          </a:bodyPr>
          <a:lstStyle/>
          <a:p>
            <a:r>
              <a:rPr lang="en-GB" sz="2800" dirty="0">
                <a:latin typeface="Arial" panose="020B0604020202020204" pitchFamily="34" charset="0"/>
                <a:cs typeface="Arial" panose="020B0604020202020204" pitchFamily="34" charset="0"/>
              </a:rPr>
              <a:t>Water in the north</a:t>
            </a:r>
          </a:p>
          <a:p>
            <a:r>
              <a:rPr lang="en-GB" sz="2800" dirty="0">
                <a:latin typeface="Arial" panose="020B0604020202020204" pitchFamily="34" charset="0"/>
                <a:cs typeface="Arial" panose="020B0604020202020204" pitchFamily="34" charset="0"/>
              </a:rPr>
              <a:t>&amp; mountains</a:t>
            </a:r>
          </a:p>
        </p:txBody>
      </p:sp>
      <p:sp>
        <p:nvSpPr>
          <p:cNvPr id="16" name="TextBox 15"/>
          <p:cNvSpPr txBox="1"/>
          <p:nvPr/>
        </p:nvSpPr>
        <p:spPr>
          <a:xfrm>
            <a:off x="8728204" y="3651185"/>
            <a:ext cx="2622834" cy="954107"/>
          </a:xfrm>
          <a:prstGeom prst="rect">
            <a:avLst/>
          </a:prstGeom>
          <a:noFill/>
        </p:spPr>
        <p:txBody>
          <a:bodyPr wrap="none" rtlCol="0">
            <a:spAutoFit/>
          </a:bodyPr>
          <a:lstStyle/>
          <a:p>
            <a:r>
              <a:rPr lang="en-GB" sz="2800" dirty="0">
                <a:latin typeface="Arial" panose="020B0604020202020204" pitchFamily="34" charset="0"/>
                <a:cs typeface="Arial" panose="020B0604020202020204" pitchFamily="34" charset="0"/>
              </a:rPr>
              <a:t>South &amp;Central</a:t>
            </a:r>
          </a:p>
          <a:p>
            <a:r>
              <a:rPr lang="en-GB" sz="2800" dirty="0">
                <a:latin typeface="Arial" panose="020B0604020202020204" pitchFamily="34" charset="0"/>
                <a:cs typeface="Arial" panose="020B0604020202020204" pitchFamily="34" charset="0"/>
              </a:rPr>
              <a:t>Dry, hot, flat </a:t>
            </a:r>
          </a:p>
        </p:txBody>
      </p:sp>
      <p:sp>
        <p:nvSpPr>
          <p:cNvPr id="17" name="TextBox 16"/>
          <p:cNvSpPr txBox="1"/>
          <p:nvPr/>
        </p:nvSpPr>
        <p:spPr>
          <a:xfrm>
            <a:off x="8815290" y="5234668"/>
            <a:ext cx="2861681" cy="1384995"/>
          </a:xfrm>
          <a:prstGeom prst="rect">
            <a:avLst/>
          </a:prstGeom>
          <a:noFill/>
        </p:spPr>
        <p:txBody>
          <a:bodyPr wrap="none" rtlCol="0">
            <a:spAutoFit/>
          </a:bodyPr>
          <a:lstStyle/>
          <a:p>
            <a:r>
              <a:rPr lang="en-GB" sz="2800" dirty="0">
                <a:latin typeface="Arial" panose="020B0604020202020204" pitchFamily="34" charset="0"/>
                <a:cs typeface="Arial" panose="020B0604020202020204" pitchFamily="34" charset="0"/>
              </a:rPr>
              <a:t>Mediterranean</a:t>
            </a:r>
          </a:p>
          <a:p>
            <a:r>
              <a:rPr lang="en-GB" sz="2800" dirty="0">
                <a:latin typeface="Arial" panose="020B0604020202020204" pitchFamily="34" charset="0"/>
                <a:cs typeface="Arial" panose="020B0604020202020204" pitchFamily="34" charset="0"/>
              </a:rPr>
              <a:t>Climate coast to </a:t>
            </a:r>
          </a:p>
          <a:p>
            <a:r>
              <a:rPr lang="en-GB" sz="2800" dirty="0">
                <a:latin typeface="Arial" panose="020B0604020202020204" pitchFamily="34" charset="0"/>
                <a:cs typeface="Arial" panose="020B0604020202020204" pitchFamily="34" charset="0"/>
              </a:rPr>
              <a:t>10 miles inland</a:t>
            </a:r>
          </a:p>
        </p:txBody>
      </p:sp>
    </p:spTree>
    <p:extLst>
      <p:ext uri="{BB962C8B-B14F-4D97-AF65-F5344CB8AC3E}">
        <p14:creationId xmlns:p14="http://schemas.microsoft.com/office/powerpoint/2010/main" val="103799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1" grpId="0"/>
      <p:bldP spid="12"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3700" y="81185"/>
            <a:ext cx="8911687" cy="1280890"/>
          </a:xfrm>
        </p:spPr>
        <p:txBody>
          <a:bodyPr/>
          <a:lstStyle/>
          <a:p>
            <a:pPr algn="ctr"/>
            <a:r>
              <a:rPr lang="en-GB" dirty="0" smtClean="0"/>
              <a:t>The Sea voyage</a:t>
            </a:r>
            <a:endParaRPr lang="en-GB" dirty="0"/>
          </a:p>
        </p:txBody>
      </p:sp>
      <p:pic>
        <p:nvPicPr>
          <p:cNvPr id="2050" name="Picture 2" descr="Men on board a ship sailing around Cape Horn on the way to California during the gold rush of 18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 y="933450"/>
            <a:ext cx="7543800" cy="59245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38515" y="450477"/>
            <a:ext cx="3983783" cy="1384995"/>
          </a:xfrm>
          <a:prstGeom prst="rect">
            <a:avLst/>
          </a:prstGeom>
          <a:noFill/>
        </p:spPr>
        <p:txBody>
          <a:bodyPr wrap="none" rtlCol="0">
            <a:spAutoFit/>
          </a:bodyPr>
          <a:lstStyle/>
          <a:p>
            <a:r>
              <a:rPr lang="en-GB" sz="2800" dirty="0">
                <a:latin typeface="Arial" panose="020B0604020202020204" pitchFamily="34" charset="0"/>
                <a:cs typeface="Arial" panose="020B0604020202020204" pitchFamily="34" charset="0"/>
              </a:rPr>
              <a:t>Segregated by </a:t>
            </a:r>
            <a:r>
              <a:rPr lang="en-GB" sz="2800" dirty="0" smtClean="0">
                <a:latin typeface="Arial" panose="020B0604020202020204" pitchFamily="34" charset="0"/>
                <a:cs typeface="Arial" panose="020B0604020202020204" pitchFamily="34" charset="0"/>
              </a:rPr>
              <a:t>income..</a:t>
            </a:r>
          </a:p>
          <a:p>
            <a:r>
              <a:rPr lang="en-GB" sz="2800" dirty="0" smtClean="0">
                <a:latin typeface="Arial" panose="020B0604020202020204" pitchFamily="34" charset="0"/>
                <a:cs typeface="Arial" panose="020B0604020202020204" pitchFamily="34" charset="0"/>
              </a:rPr>
              <a:t>Weeks of gambling &amp; </a:t>
            </a:r>
          </a:p>
          <a:p>
            <a:r>
              <a:rPr lang="en-GB" sz="2800" dirty="0" smtClean="0">
                <a:latin typeface="Arial" panose="020B0604020202020204" pitchFamily="34" charset="0"/>
                <a:cs typeface="Arial" panose="020B0604020202020204" pitchFamily="34" charset="0"/>
              </a:rPr>
              <a:t>drinking</a:t>
            </a:r>
          </a:p>
        </p:txBody>
      </p:sp>
      <p:sp>
        <p:nvSpPr>
          <p:cNvPr id="5" name="TextBox 4"/>
          <p:cNvSpPr txBox="1"/>
          <p:nvPr/>
        </p:nvSpPr>
        <p:spPr>
          <a:xfrm>
            <a:off x="7798785" y="2363881"/>
            <a:ext cx="4182555" cy="1384995"/>
          </a:xfrm>
          <a:prstGeom prst="rect">
            <a:avLst/>
          </a:prstGeom>
          <a:noFill/>
        </p:spPr>
        <p:txBody>
          <a:bodyPr wrap="none" rtlCol="0">
            <a:spAutoFit/>
          </a:bodyPr>
          <a:lstStyle>
            <a:defPPr>
              <a:defRPr lang="en-US"/>
            </a:defPPr>
            <a:lvl1pPr>
              <a:defRPr sz="2800">
                <a:latin typeface="Arial" panose="020B0604020202020204" pitchFamily="34" charset="0"/>
                <a:cs typeface="Arial" panose="020B0604020202020204" pitchFamily="34" charset="0"/>
              </a:defRPr>
            </a:lvl1pPr>
          </a:lstStyle>
          <a:p>
            <a:r>
              <a:rPr lang="en-GB" dirty="0"/>
              <a:t>97% men, usually </a:t>
            </a:r>
            <a:r>
              <a:rPr lang="en-GB" dirty="0" smtClean="0"/>
              <a:t>in</a:t>
            </a:r>
          </a:p>
          <a:p>
            <a:r>
              <a:rPr lang="en-GB" dirty="0" smtClean="0"/>
              <a:t> companies as land ..but </a:t>
            </a:r>
          </a:p>
          <a:p>
            <a:r>
              <a:rPr lang="en-GB" dirty="0" smtClean="0"/>
              <a:t>dissolve </a:t>
            </a:r>
            <a:r>
              <a:rPr lang="en-GB" dirty="0"/>
              <a:t>on arrival</a:t>
            </a:r>
          </a:p>
        </p:txBody>
      </p:sp>
      <p:sp>
        <p:nvSpPr>
          <p:cNvPr id="6" name="TextBox 5"/>
          <p:cNvSpPr txBox="1"/>
          <p:nvPr/>
        </p:nvSpPr>
        <p:spPr>
          <a:xfrm>
            <a:off x="7823282" y="4600575"/>
            <a:ext cx="4641014" cy="1815882"/>
          </a:xfrm>
          <a:prstGeom prst="rect">
            <a:avLst/>
          </a:prstGeom>
          <a:noFill/>
        </p:spPr>
        <p:txBody>
          <a:bodyPr wrap="none" rtlCol="0">
            <a:spAutoFit/>
          </a:bodyPr>
          <a:lstStyle>
            <a:defPPr>
              <a:defRPr lang="en-US"/>
            </a:defPPr>
            <a:lvl1pPr>
              <a:defRPr sz="2800">
                <a:latin typeface="Arial" panose="020B0604020202020204" pitchFamily="34" charset="0"/>
                <a:cs typeface="Arial" panose="020B0604020202020204" pitchFamily="34" charset="0"/>
              </a:defRPr>
            </a:lvl1pPr>
          </a:lstStyle>
          <a:p>
            <a:r>
              <a:rPr lang="en-GB" dirty="0"/>
              <a:t>4% death rate on voyages</a:t>
            </a:r>
          </a:p>
          <a:p>
            <a:r>
              <a:rPr lang="en-GB" dirty="0"/>
              <a:t>Around Cape Horn….20</a:t>
            </a:r>
            <a:r>
              <a:rPr lang="en-GB" dirty="0" smtClean="0"/>
              <a:t>%</a:t>
            </a:r>
          </a:p>
          <a:p>
            <a:r>
              <a:rPr lang="en-GB" dirty="0" smtClean="0"/>
              <a:t>travelling </a:t>
            </a:r>
            <a:r>
              <a:rPr lang="en-GB" dirty="0"/>
              <a:t>across Isthmus to </a:t>
            </a:r>
          </a:p>
          <a:p>
            <a:r>
              <a:rPr lang="en-GB" dirty="0"/>
              <a:t>Pacific</a:t>
            </a:r>
          </a:p>
        </p:txBody>
      </p:sp>
    </p:spTree>
    <p:extLst>
      <p:ext uri="{BB962C8B-B14F-4D97-AF65-F5344CB8AC3E}">
        <p14:creationId xmlns:p14="http://schemas.microsoft.com/office/powerpoint/2010/main" val="19617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8200" y="81185"/>
            <a:ext cx="8911687" cy="1280890"/>
          </a:xfrm>
        </p:spPr>
        <p:txBody>
          <a:bodyPr/>
          <a:lstStyle/>
          <a:p>
            <a:pPr algn="ctr"/>
            <a:r>
              <a:rPr lang="en-GB" dirty="0" smtClean="0"/>
              <a:t>Gold Fever ridiculed</a:t>
            </a:r>
            <a:endParaRPr lang="en-GB" dirty="0"/>
          </a:p>
        </p:txBody>
      </p:sp>
      <p:pic>
        <p:nvPicPr>
          <p:cNvPr id="6146" name="Picture 2" descr="The Way They Go to Californ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50" y="739588"/>
            <a:ext cx="12045950" cy="6213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2677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Off To California, Gold Fe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512" y="76199"/>
            <a:ext cx="12210676" cy="6781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9202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78650" y="0"/>
            <a:ext cx="8911687" cy="1280890"/>
          </a:xfrm>
        </p:spPr>
        <p:txBody>
          <a:bodyPr/>
          <a:lstStyle/>
          <a:p>
            <a:r>
              <a:rPr lang="en-GB" dirty="0" smtClean="0"/>
              <a:t>Sweet Betsy and Pike (1)</a:t>
            </a:r>
            <a:endParaRPr lang="en-GB" dirty="0"/>
          </a:p>
        </p:txBody>
      </p:sp>
      <p:sp>
        <p:nvSpPr>
          <p:cNvPr id="9" name="Rectangle 5"/>
          <p:cNvSpPr>
            <a:spLocks noChangeArrowheads="1"/>
          </p:cNvSpPr>
          <p:nvPr/>
        </p:nvSpPr>
        <p:spPr bwMode="auto">
          <a:xfrm>
            <a:off x="443753" y="-101546"/>
            <a:ext cx="8747872" cy="78040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53920" tIns="31740" rIns="0" bIns="1587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rgbClr val="202122"/>
                </a:solidFill>
                <a:effectLst/>
                <a:latin typeface="Arial" panose="020B0604020202020204" pitchFamily="34" charset="0"/>
                <a:cs typeface="Arial" panose="020B0604020202020204" pitchFamily="34" charset="0"/>
              </a:rPr>
              <a:t>Did you ever hear tell of Sweet Betsy from Pike,</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rgbClr val="202122"/>
                </a:solidFill>
                <a:effectLst/>
                <a:latin typeface="Arial" panose="020B0604020202020204" pitchFamily="34" charset="0"/>
                <a:cs typeface="Arial" panose="020B0604020202020204" pitchFamily="34" charset="0"/>
              </a:rPr>
              <a:t>Who crossed the wide mountains with her lover Ike,</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rgbClr val="202122"/>
                </a:solidFill>
                <a:effectLst/>
                <a:latin typeface="Arial" panose="020B0604020202020204" pitchFamily="34" charset="0"/>
                <a:cs typeface="Arial" panose="020B0604020202020204" pitchFamily="34" charset="0"/>
              </a:rPr>
              <a:t>Two yoke of cattle, a large yeller dog,</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rgbClr val="202122"/>
                </a:solidFill>
                <a:effectLst/>
                <a:latin typeface="Arial" panose="020B0604020202020204" pitchFamily="34" charset="0"/>
                <a:cs typeface="Arial" panose="020B0604020202020204" pitchFamily="34" charset="0"/>
              </a:rPr>
              <a:t>A tall Shanghai rooster, and a one-spotted hog.</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rgbClr val="202122"/>
                </a:solidFill>
                <a:effectLst/>
                <a:latin typeface="Arial" panose="020B0604020202020204" pitchFamily="34" charset="0"/>
                <a:cs typeface="Arial" panose="020B0604020202020204" pitchFamily="34" charset="0"/>
              </a:rPr>
              <a:t>Singing too-ra-li-oo-ra-li-oo-ra-li-ay. </a:t>
            </a:r>
          </a:p>
          <a:p>
            <a:pPr marL="457200" marR="0" lvl="1" indent="-45720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smtClean="0">
              <a:ln>
                <a:noFill/>
              </a:ln>
              <a:solidFill>
                <a:srgbClr val="202122"/>
              </a:solidFill>
              <a:effectLst/>
              <a:latin typeface="Arial" panose="020B0604020202020204" pitchFamily="34" charset="0"/>
              <a:cs typeface="Arial" panose="020B0604020202020204" pitchFamily="34" charset="0"/>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rgbClr val="202122"/>
                </a:solidFill>
                <a:effectLst/>
                <a:latin typeface="Arial" panose="020B0604020202020204" pitchFamily="34" charset="0"/>
                <a:cs typeface="Arial" panose="020B0604020202020204" pitchFamily="34" charset="0"/>
              </a:rPr>
              <a:t>They swam the wide rivers and crossed the tall peaks,</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rgbClr val="202122"/>
                </a:solidFill>
                <a:effectLst/>
                <a:latin typeface="Arial" panose="020B0604020202020204" pitchFamily="34" charset="0"/>
                <a:cs typeface="Arial" panose="020B0604020202020204" pitchFamily="34" charset="0"/>
              </a:rPr>
              <a:t>And camped on the prairie for weeks upon weeks.</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rgbClr val="202122"/>
                </a:solidFill>
                <a:effectLst/>
                <a:latin typeface="Arial" panose="020B0604020202020204" pitchFamily="34" charset="0"/>
                <a:cs typeface="Arial" panose="020B0604020202020204" pitchFamily="34" charset="0"/>
              </a:rPr>
              <a:t>Starvation and cholera, hard work and slaughter--</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rgbClr val="202122"/>
                </a:solidFill>
                <a:effectLst/>
                <a:latin typeface="Arial" panose="020B0604020202020204" pitchFamily="34" charset="0"/>
                <a:cs typeface="Arial" panose="020B0604020202020204" pitchFamily="34" charset="0"/>
              </a:rPr>
              <a:t>They reached California 'spite of hell and high water.</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rgbClr val="202122"/>
                </a:solidFill>
                <a:effectLst/>
                <a:latin typeface="Arial" panose="020B0604020202020204" pitchFamily="34" charset="0"/>
                <a:cs typeface="Arial" panose="020B0604020202020204" pitchFamily="34" charset="0"/>
              </a:rPr>
              <a:t>Refrain</a:t>
            </a:r>
          </a:p>
          <a:p>
            <a:pPr marL="457200" marR="0" lvl="1" indent="-457200" algn="l" defTabSz="914400" rtl="0" eaLnBrk="0" fontAlgn="base" latinLnBrk="0" hangingPunct="0">
              <a:lnSpc>
                <a:spcPct val="100000"/>
              </a:lnSpc>
              <a:spcBef>
                <a:spcPct val="0"/>
              </a:spcBef>
              <a:spcAft>
                <a:spcPct val="0"/>
              </a:spcAft>
              <a:buClrTx/>
              <a:buSzTx/>
              <a:buFontTx/>
              <a:buNone/>
              <a:tabLst/>
            </a:pPr>
            <a:endParaRPr lang="en-US" altLang="en-US" sz="2400" dirty="0">
              <a:solidFill>
                <a:srgbClr val="202122"/>
              </a:solidFill>
              <a:latin typeface="Arial" panose="020B0604020202020204" pitchFamily="34" charset="0"/>
              <a:cs typeface="Arial" panose="020B0604020202020204" pitchFamily="34" charset="0"/>
            </a:endParaRPr>
          </a:p>
          <a:p>
            <a:pPr lvl="1" indent="-457200" eaLnBrk="0" fontAlgn="base" hangingPunct="0">
              <a:spcBef>
                <a:spcPct val="0"/>
              </a:spcBef>
              <a:spcAft>
                <a:spcPct val="0"/>
              </a:spcAft>
            </a:pPr>
            <a:r>
              <a:rPr lang="en-US" altLang="en-US" sz="2400" dirty="0">
                <a:solidFill>
                  <a:srgbClr val="202122"/>
                </a:solidFill>
                <a:latin typeface="Arial" panose="020B0604020202020204" pitchFamily="34" charset="0"/>
                <a:cs typeface="Arial" panose="020B0604020202020204" pitchFamily="34" charset="0"/>
              </a:rPr>
              <a:t>The wagon broke down with a terrible crash,</a:t>
            </a:r>
          </a:p>
          <a:p>
            <a:pPr lvl="1" indent="-457200" eaLnBrk="0" fontAlgn="base" hangingPunct="0">
              <a:spcBef>
                <a:spcPct val="0"/>
              </a:spcBef>
              <a:spcAft>
                <a:spcPct val="0"/>
              </a:spcAft>
            </a:pPr>
            <a:r>
              <a:rPr lang="en-US" altLang="en-US" sz="2400" dirty="0">
                <a:solidFill>
                  <a:srgbClr val="202122"/>
                </a:solidFill>
                <a:latin typeface="Arial" panose="020B0604020202020204" pitchFamily="34" charset="0"/>
                <a:cs typeface="Arial" panose="020B0604020202020204" pitchFamily="34" charset="0"/>
              </a:rPr>
              <a:t>And out on the prairie rolled all sorts of trash.</a:t>
            </a:r>
          </a:p>
          <a:p>
            <a:pPr lvl="1" indent="-457200" eaLnBrk="0" fontAlgn="base" hangingPunct="0">
              <a:spcBef>
                <a:spcPct val="0"/>
              </a:spcBef>
              <a:spcAft>
                <a:spcPct val="0"/>
              </a:spcAft>
            </a:pPr>
            <a:r>
              <a:rPr lang="en-US" altLang="en-US" sz="2400" dirty="0">
                <a:solidFill>
                  <a:srgbClr val="202122"/>
                </a:solidFill>
                <a:latin typeface="Arial" panose="020B0604020202020204" pitchFamily="34" charset="0"/>
                <a:cs typeface="Arial" panose="020B0604020202020204" pitchFamily="34" charset="0"/>
              </a:rPr>
              <a:t>A few little baby-clothes, done up with care,</a:t>
            </a:r>
          </a:p>
          <a:p>
            <a:pPr lvl="1" indent="-457200" eaLnBrk="0" fontAlgn="base" hangingPunct="0">
              <a:spcBef>
                <a:spcPct val="0"/>
              </a:spcBef>
              <a:spcAft>
                <a:spcPct val="0"/>
              </a:spcAft>
            </a:pPr>
            <a:r>
              <a:rPr lang="en-US" altLang="en-US" sz="2400" dirty="0">
                <a:solidFill>
                  <a:srgbClr val="202122"/>
                </a:solidFill>
                <a:latin typeface="Arial" panose="020B0604020202020204" pitchFamily="34" charset="0"/>
                <a:cs typeface="Arial" panose="020B0604020202020204" pitchFamily="34" charset="0"/>
              </a:rPr>
              <a:t>Looked rather suspicious, but all on the square.</a:t>
            </a:r>
          </a:p>
          <a:p>
            <a:pPr lvl="1" indent="-457200" eaLnBrk="0" fontAlgn="base" hangingPunct="0">
              <a:spcBef>
                <a:spcPct val="0"/>
              </a:spcBef>
              <a:spcAft>
                <a:spcPct val="0"/>
              </a:spcAft>
            </a:pPr>
            <a:endParaRPr lang="en-US" altLang="en-US" sz="2400" dirty="0" smtClean="0">
              <a:solidFill>
                <a:srgbClr val="202122"/>
              </a:solidFill>
              <a:latin typeface="Arial" panose="020B0604020202020204" pitchFamily="34" charset="0"/>
              <a:cs typeface="Arial" panose="020B0604020202020204" pitchFamily="34" charset="0"/>
            </a:endParaRPr>
          </a:p>
          <a:p>
            <a:pPr lvl="1" indent="-457200" eaLnBrk="0" fontAlgn="base" hangingPunct="0">
              <a:spcBef>
                <a:spcPct val="0"/>
              </a:spcBef>
              <a:spcAft>
                <a:spcPct val="0"/>
              </a:spcAft>
            </a:pPr>
            <a:r>
              <a:rPr lang="en-US" altLang="en-US" sz="2400" dirty="0" smtClean="0">
                <a:solidFill>
                  <a:srgbClr val="202122"/>
                </a:solidFill>
                <a:latin typeface="Arial" panose="020B0604020202020204" pitchFamily="34" charset="0"/>
                <a:cs typeface="Arial" panose="020B0604020202020204" pitchFamily="34" charset="0"/>
              </a:rPr>
              <a:t>Refrain</a:t>
            </a:r>
            <a:endParaRPr lang="en-US" altLang="en-US" sz="2400" dirty="0">
              <a:solidFill>
                <a:srgbClr val="202122"/>
              </a:solidFill>
              <a:latin typeface="Arial" panose="020B0604020202020204" pitchFamily="34" charset="0"/>
              <a:cs typeface="Arial" panose="020B0604020202020204" pitchFamily="34" charset="0"/>
            </a:endParaRPr>
          </a:p>
          <a:p>
            <a:pPr marL="457200" marR="0" lvl="1" indent="-45720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smtClean="0">
              <a:ln>
                <a:noFill/>
              </a:ln>
              <a:solidFill>
                <a:srgbClr val="202122"/>
              </a:solidFill>
              <a:effectLst/>
              <a:latin typeface="Arial" panose="020B0604020202020204" pitchFamily="34" charset="0"/>
              <a:cs typeface="Arial" panose="020B0604020202020204" pitchFamily="34" charset="0"/>
            </a:endParaRPr>
          </a:p>
          <a:p>
            <a:pPr marL="457200" marR="0" lvl="1" indent="-45720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smtClean="0">
              <a:ln>
                <a:noFill/>
              </a:ln>
              <a:solidFill>
                <a:srgbClr val="202122"/>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2" name="Rectangle 7"/>
          <p:cNvSpPr>
            <a:spLocks noChangeArrowheads="1"/>
          </p:cNvSpPr>
          <p:nvPr/>
        </p:nvSpPr>
        <p:spPr bwMode="auto">
          <a:xfrm>
            <a:off x="0" y="-301036"/>
            <a:ext cx="256464" cy="60207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3920" tIns="31740" rIns="0" bIns="1587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TextBox 13"/>
          <p:cNvSpPr txBox="1"/>
          <p:nvPr/>
        </p:nvSpPr>
        <p:spPr>
          <a:xfrm>
            <a:off x="7334250" y="2324100"/>
            <a:ext cx="1085850" cy="369332"/>
          </a:xfrm>
          <a:prstGeom prst="rect">
            <a:avLst/>
          </a:prstGeom>
          <a:noFill/>
        </p:spPr>
        <p:txBody>
          <a:bodyPr wrap="square" rtlCol="0">
            <a:spAutoFit/>
          </a:bodyPr>
          <a:lstStyle/>
          <a:p>
            <a:endParaRPr lang="en-GB" dirty="0"/>
          </a:p>
        </p:txBody>
      </p:sp>
      <p:sp>
        <p:nvSpPr>
          <p:cNvPr id="15" name="Rectangle 8"/>
          <p:cNvSpPr>
            <a:spLocks noChangeArrowheads="1"/>
          </p:cNvSpPr>
          <p:nvPr/>
        </p:nvSpPr>
        <p:spPr bwMode="auto">
          <a:xfrm>
            <a:off x="0" y="-377980"/>
            <a:ext cx="668372" cy="75596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3920" tIns="31740" rIns="0" bIns="1587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202122"/>
                </a:solidFill>
                <a:effectLst/>
                <a:latin typeface="Arial" panose="020B0604020202020204" pitchFamily="34" charset="0"/>
                <a:cs typeface="Arial" panose="020B0604020202020204" pitchFamily="34" charset="0"/>
              </a:rPr>
              <a:t>Refrain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920572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735" y="98671"/>
            <a:ext cx="8911687" cy="823690"/>
          </a:xfrm>
        </p:spPr>
        <p:txBody>
          <a:bodyPr>
            <a:normAutofit/>
          </a:bodyPr>
          <a:lstStyle/>
          <a:p>
            <a:pPr algn="ctr"/>
            <a:r>
              <a:rPr lang="en-GB" dirty="0"/>
              <a:t>Sweet Betsy and Pike </a:t>
            </a:r>
            <a:r>
              <a:rPr lang="en-GB" dirty="0" smtClean="0"/>
              <a:t>(2)</a:t>
            </a:r>
            <a:endParaRPr lang="en-GB" dirty="0"/>
          </a:p>
        </p:txBody>
      </p:sp>
      <p:sp>
        <p:nvSpPr>
          <p:cNvPr id="4" name="Rectangle 1"/>
          <p:cNvSpPr>
            <a:spLocks noChangeArrowheads="1"/>
          </p:cNvSpPr>
          <p:nvPr/>
        </p:nvSpPr>
        <p:spPr bwMode="auto">
          <a:xfrm>
            <a:off x="0" y="-169595"/>
            <a:ext cx="256464" cy="33919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3920" tIns="45720" rIns="0" bIns="1587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5" name="Rectangle 4"/>
          <p:cNvSpPr/>
          <p:nvPr/>
        </p:nvSpPr>
        <p:spPr>
          <a:xfrm>
            <a:off x="2158152" y="881338"/>
            <a:ext cx="8493499" cy="6740307"/>
          </a:xfrm>
          <a:prstGeom prst="rect">
            <a:avLst/>
          </a:prstGeom>
          <a:solidFill>
            <a:schemeClr val="bg1"/>
          </a:solidFill>
        </p:spPr>
        <p:txBody>
          <a:bodyPr wrap="square">
            <a:spAutoFit/>
          </a:bodyPr>
          <a:lstStyle/>
          <a:p>
            <a:pPr lvl="1" indent="-457200" eaLnBrk="0" fontAlgn="base" hangingPunct="0">
              <a:spcBef>
                <a:spcPct val="0"/>
              </a:spcBef>
              <a:spcAft>
                <a:spcPct val="0"/>
              </a:spcAft>
            </a:pPr>
            <a:r>
              <a:rPr lang="en-US" altLang="en-US" sz="2400" dirty="0" smtClean="0">
                <a:solidFill>
                  <a:srgbClr val="202122"/>
                </a:solidFill>
                <a:latin typeface="Arial" panose="020B0604020202020204" pitchFamily="34" charset="0"/>
                <a:cs typeface="Arial" panose="020B0604020202020204" pitchFamily="34" charset="0"/>
              </a:rPr>
              <a:t>Refrain</a:t>
            </a:r>
          </a:p>
          <a:p>
            <a:pPr lvl="1" indent="-457200" eaLnBrk="0" fontAlgn="base" hangingPunct="0">
              <a:spcBef>
                <a:spcPct val="0"/>
              </a:spcBef>
              <a:spcAft>
                <a:spcPct val="0"/>
              </a:spcAft>
            </a:pPr>
            <a:r>
              <a:rPr lang="en-US" altLang="en-US" sz="2400" dirty="0" smtClean="0">
                <a:solidFill>
                  <a:srgbClr val="202122"/>
                </a:solidFill>
                <a:latin typeface="Arial" panose="020B0604020202020204" pitchFamily="34" charset="0"/>
                <a:cs typeface="Arial" panose="020B0604020202020204" pitchFamily="34" charset="0"/>
              </a:rPr>
              <a:t>The </a:t>
            </a:r>
            <a:r>
              <a:rPr lang="en-US" altLang="en-US" sz="2400" dirty="0">
                <a:solidFill>
                  <a:srgbClr val="202122"/>
                </a:solidFill>
                <a:latin typeface="Arial" panose="020B0604020202020204" pitchFamily="34" charset="0"/>
                <a:cs typeface="Arial" panose="020B0604020202020204" pitchFamily="34" charset="0"/>
              </a:rPr>
              <a:t>Shanghai ran off, and the cattle all died,</a:t>
            </a:r>
          </a:p>
          <a:p>
            <a:pPr lvl="1" indent="-457200" eaLnBrk="0" fontAlgn="base" hangingPunct="0">
              <a:spcBef>
                <a:spcPct val="0"/>
              </a:spcBef>
              <a:spcAft>
                <a:spcPct val="0"/>
              </a:spcAft>
            </a:pPr>
            <a:r>
              <a:rPr lang="en-US" altLang="en-US" sz="2400" dirty="0">
                <a:solidFill>
                  <a:srgbClr val="202122"/>
                </a:solidFill>
                <a:latin typeface="Arial" panose="020B0604020202020204" pitchFamily="34" charset="0"/>
                <a:cs typeface="Arial" panose="020B0604020202020204" pitchFamily="34" charset="0"/>
              </a:rPr>
              <a:t>That morning the last piece of bacon was fried.</a:t>
            </a:r>
          </a:p>
          <a:p>
            <a:pPr lvl="1" indent="-457200" eaLnBrk="0" fontAlgn="base" hangingPunct="0">
              <a:spcBef>
                <a:spcPct val="0"/>
              </a:spcBef>
              <a:spcAft>
                <a:spcPct val="0"/>
              </a:spcAft>
            </a:pPr>
            <a:r>
              <a:rPr lang="en-US" altLang="en-US" sz="2400" dirty="0">
                <a:solidFill>
                  <a:srgbClr val="202122"/>
                </a:solidFill>
                <a:latin typeface="Arial" panose="020B0604020202020204" pitchFamily="34" charset="0"/>
                <a:cs typeface="Arial" panose="020B0604020202020204" pitchFamily="34" charset="0"/>
              </a:rPr>
              <a:t>Ike got discouraged, Betsy got mad,</a:t>
            </a:r>
          </a:p>
          <a:p>
            <a:pPr lvl="1" indent="-457200" eaLnBrk="0" fontAlgn="base" hangingPunct="0">
              <a:spcBef>
                <a:spcPct val="0"/>
              </a:spcBef>
              <a:spcAft>
                <a:spcPct val="0"/>
              </a:spcAft>
            </a:pPr>
            <a:r>
              <a:rPr lang="en-US" altLang="en-US" sz="2400" dirty="0">
                <a:solidFill>
                  <a:srgbClr val="202122"/>
                </a:solidFill>
                <a:latin typeface="Arial" panose="020B0604020202020204" pitchFamily="34" charset="0"/>
                <a:cs typeface="Arial" panose="020B0604020202020204" pitchFamily="34" charset="0"/>
              </a:rPr>
              <a:t>The dog drooped his tail and looked wonderfully sad.</a:t>
            </a:r>
          </a:p>
          <a:p>
            <a:pPr lvl="1" indent="-457200" eaLnBrk="0" fontAlgn="base" hangingPunct="0">
              <a:spcBef>
                <a:spcPct val="0"/>
              </a:spcBef>
              <a:spcAft>
                <a:spcPct val="0"/>
              </a:spcAft>
            </a:pPr>
            <a:r>
              <a:rPr lang="en-US" altLang="en-US" sz="2400" dirty="0" smtClean="0">
                <a:solidFill>
                  <a:srgbClr val="202122"/>
                </a:solidFill>
                <a:latin typeface="Arial" panose="020B0604020202020204" pitchFamily="34" charset="0"/>
                <a:cs typeface="Arial" panose="020B0604020202020204" pitchFamily="34" charset="0"/>
              </a:rPr>
              <a:t>Refrain</a:t>
            </a:r>
          </a:p>
          <a:p>
            <a:pPr lvl="1" indent="-457200" eaLnBrk="0" fontAlgn="base" hangingPunct="0">
              <a:spcBef>
                <a:spcPct val="0"/>
              </a:spcBef>
              <a:spcAft>
                <a:spcPct val="0"/>
              </a:spcAft>
            </a:pPr>
            <a:endParaRPr lang="en-US" altLang="en-US" sz="2400" dirty="0">
              <a:solidFill>
                <a:srgbClr val="202122"/>
              </a:solidFill>
              <a:latin typeface="Arial" panose="020B0604020202020204" pitchFamily="34" charset="0"/>
              <a:cs typeface="Arial" panose="020B0604020202020204" pitchFamily="34" charset="0"/>
            </a:endParaRPr>
          </a:p>
          <a:p>
            <a:pPr lvl="1" indent="-457200" eaLnBrk="0" fontAlgn="base" hangingPunct="0">
              <a:spcBef>
                <a:spcPct val="0"/>
              </a:spcBef>
              <a:spcAft>
                <a:spcPct val="0"/>
              </a:spcAft>
            </a:pPr>
            <a:r>
              <a:rPr lang="en-US" altLang="en-US" sz="2400" dirty="0">
                <a:solidFill>
                  <a:srgbClr val="202122"/>
                </a:solidFill>
                <a:latin typeface="Arial" panose="020B0604020202020204" pitchFamily="34" charset="0"/>
                <a:cs typeface="Arial" panose="020B0604020202020204" pitchFamily="34" charset="0"/>
              </a:rPr>
              <a:t>Long Ike and Sweet Betsy attended a dance.</a:t>
            </a:r>
          </a:p>
          <a:p>
            <a:pPr lvl="1" indent="-457200" eaLnBrk="0" fontAlgn="base" hangingPunct="0">
              <a:spcBef>
                <a:spcPct val="0"/>
              </a:spcBef>
              <a:spcAft>
                <a:spcPct val="0"/>
              </a:spcAft>
            </a:pPr>
            <a:r>
              <a:rPr lang="en-US" altLang="en-US" sz="2400" dirty="0">
                <a:solidFill>
                  <a:srgbClr val="202122"/>
                </a:solidFill>
                <a:latin typeface="Arial" panose="020B0604020202020204" pitchFamily="34" charset="0"/>
                <a:cs typeface="Arial" panose="020B0604020202020204" pitchFamily="34" charset="0"/>
              </a:rPr>
              <a:t>Ike wore a pair of his Pike County pants.</a:t>
            </a:r>
          </a:p>
          <a:p>
            <a:pPr lvl="1" indent="-457200" eaLnBrk="0" fontAlgn="base" hangingPunct="0">
              <a:spcBef>
                <a:spcPct val="0"/>
              </a:spcBef>
              <a:spcAft>
                <a:spcPct val="0"/>
              </a:spcAft>
            </a:pPr>
            <a:r>
              <a:rPr lang="en-US" altLang="en-US" sz="2400" dirty="0">
                <a:solidFill>
                  <a:srgbClr val="202122"/>
                </a:solidFill>
                <a:latin typeface="Arial" panose="020B0604020202020204" pitchFamily="34" charset="0"/>
                <a:cs typeface="Arial" panose="020B0604020202020204" pitchFamily="34" charset="0"/>
              </a:rPr>
              <a:t>Betsy was covered with ribbons and rings.</a:t>
            </a:r>
          </a:p>
          <a:p>
            <a:pPr lvl="1" indent="-457200" eaLnBrk="0" fontAlgn="base" hangingPunct="0">
              <a:spcBef>
                <a:spcPct val="0"/>
              </a:spcBef>
              <a:spcAft>
                <a:spcPct val="0"/>
              </a:spcAft>
            </a:pPr>
            <a:r>
              <a:rPr lang="en-US" altLang="en-US" sz="2400" dirty="0">
                <a:solidFill>
                  <a:srgbClr val="202122"/>
                </a:solidFill>
                <a:latin typeface="Arial" panose="020B0604020202020204" pitchFamily="34" charset="0"/>
                <a:cs typeface="Arial" panose="020B0604020202020204" pitchFamily="34" charset="0"/>
              </a:rPr>
              <a:t>Says Ike, "You're an angel, but where is your wings?"</a:t>
            </a:r>
          </a:p>
          <a:p>
            <a:pPr lvl="1" indent="-457200" eaLnBrk="0" fontAlgn="base" hangingPunct="0">
              <a:spcBef>
                <a:spcPct val="0"/>
              </a:spcBef>
              <a:spcAft>
                <a:spcPct val="0"/>
              </a:spcAft>
            </a:pPr>
            <a:r>
              <a:rPr lang="en-US" altLang="en-US" sz="2400" dirty="0" smtClean="0">
                <a:solidFill>
                  <a:srgbClr val="202122"/>
                </a:solidFill>
                <a:latin typeface="Arial" panose="020B0604020202020204" pitchFamily="34" charset="0"/>
                <a:cs typeface="Arial" panose="020B0604020202020204" pitchFamily="34" charset="0"/>
              </a:rPr>
              <a:t>Refrain</a:t>
            </a:r>
          </a:p>
          <a:p>
            <a:pPr lvl="1" indent="-457200" eaLnBrk="0" fontAlgn="base" hangingPunct="0">
              <a:spcBef>
                <a:spcPct val="0"/>
              </a:spcBef>
              <a:spcAft>
                <a:spcPct val="0"/>
              </a:spcAft>
            </a:pPr>
            <a:endParaRPr lang="en-US" altLang="en-US" sz="2400" dirty="0" smtClean="0">
              <a:solidFill>
                <a:srgbClr val="202122"/>
              </a:solidFill>
              <a:latin typeface="Arial" panose="020B0604020202020204" pitchFamily="34" charset="0"/>
              <a:cs typeface="Arial" panose="020B0604020202020204" pitchFamily="34" charset="0"/>
            </a:endParaRPr>
          </a:p>
          <a:p>
            <a:pPr lvl="1" indent="-457200" eaLnBrk="0" fontAlgn="base" hangingPunct="0">
              <a:spcBef>
                <a:spcPct val="0"/>
              </a:spcBef>
              <a:spcAft>
                <a:spcPct val="0"/>
              </a:spcAft>
            </a:pPr>
            <a:r>
              <a:rPr lang="en-US" altLang="en-US" sz="2400" dirty="0">
                <a:solidFill>
                  <a:srgbClr val="202122"/>
                </a:solidFill>
                <a:latin typeface="Arial" panose="020B0604020202020204" pitchFamily="34" charset="0"/>
                <a:cs typeface="Arial" panose="020B0604020202020204" pitchFamily="34" charset="0"/>
              </a:rPr>
              <a:t>This Pike County couple got married, of course,</a:t>
            </a:r>
          </a:p>
          <a:p>
            <a:pPr lvl="1" indent="-457200" eaLnBrk="0" fontAlgn="base" hangingPunct="0">
              <a:spcBef>
                <a:spcPct val="0"/>
              </a:spcBef>
              <a:spcAft>
                <a:spcPct val="0"/>
              </a:spcAft>
            </a:pPr>
            <a:r>
              <a:rPr lang="en-US" altLang="en-US" sz="2400" dirty="0">
                <a:solidFill>
                  <a:srgbClr val="202122"/>
                </a:solidFill>
                <a:latin typeface="Arial" panose="020B0604020202020204" pitchFamily="34" charset="0"/>
                <a:cs typeface="Arial" panose="020B0604020202020204" pitchFamily="34" charset="0"/>
              </a:rPr>
              <a:t>But Ike became jealous, and obtained a divorce.</a:t>
            </a:r>
          </a:p>
          <a:p>
            <a:pPr lvl="1" indent="-457200" eaLnBrk="0" fontAlgn="base" hangingPunct="0">
              <a:spcBef>
                <a:spcPct val="0"/>
              </a:spcBef>
              <a:spcAft>
                <a:spcPct val="0"/>
              </a:spcAft>
            </a:pPr>
            <a:r>
              <a:rPr lang="en-US" altLang="en-US" sz="2400" dirty="0">
                <a:solidFill>
                  <a:srgbClr val="202122"/>
                </a:solidFill>
                <a:latin typeface="Arial" panose="020B0604020202020204" pitchFamily="34" charset="0"/>
                <a:cs typeface="Arial" panose="020B0604020202020204" pitchFamily="34" charset="0"/>
              </a:rPr>
              <a:t>Betsy, well-satisfied, said with a shout,</a:t>
            </a:r>
          </a:p>
          <a:p>
            <a:pPr lvl="1" indent="-457200" eaLnBrk="0" fontAlgn="base" hangingPunct="0">
              <a:spcBef>
                <a:spcPct val="0"/>
              </a:spcBef>
              <a:spcAft>
                <a:spcPct val="0"/>
              </a:spcAft>
            </a:pPr>
            <a:r>
              <a:rPr lang="en-US" altLang="en-US" sz="2400" dirty="0" smtClean="0">
                <a:solidFill>
                  <a:srgbClr val="202122"/>
                </a:solidFill>
                <a:latin typeface="Arial" panose="020B0604020202020204" pitchFamily="34" charset="0"/>
                <a:cs typeface="Arial" panose="020B0604020202020204" pitchFamily="34" charset="0"/>
              </a:rPr>
              <a:t>"Goodbye, </a:t>
            </a:r>
            <a:r>
              <a:rPr lang="en-US" altLang="en-US" sz="2400" dirty="0">
                <a:solidFill>
                  <a:srgbClr val="202122"/>
                </a:solidFill>
                <a:latin typeface="Arial" panose="020B0604020202020204" pitchFamily="34" charset="0"/>
                <a:cs typeface="Arial" panose="020B0604020202020204" pitchFamily="34" charset="0"/>
              </a:rPr>
              <a:t>you big lummox, I'm glad you backed out!"</a:t>
            </a:r>
          </a:p>
          <a:p>
            <a:pPr lvl="1" indent="-457200" eaLnBrk="0" fontAlgn="base" hangingPunct="0">
              <a:spcBef>
                <a:spcPct val="0"/>
              </a:spcBef>
              <a:spcAft>
                <a:spcPct val="0"/>
              </a:spcAft>
            </a:pPr>
            <a:endParaRPr lang="en-US" altLang="en-US" sz="2400" dirty="0">
              <a:solidFill>
                <a:srgbClr val="202122"/>
              </a:solidFill>
              <a:latin typeface="Arial" panose="020B0604020202020204" pitchFamily="34" charset="0"/>
              <a:cs typeface="Arial" panose="020B0604020202020204" pitchFamily="34" charset="0"/>
            </a:endParaRPr>
          </a:p>
        </p:txBody>
      </p:sp>
      <p:sp>
        <p:nvSpPr>
          <p:cNvPr id="6" name="TextBox 5"/>
          <p:cNvSpPr txBox="1"/>
          <p:nvPr/>
        </p:nvSpPr>
        <p:spPr>
          <a:xfrm>
            <a:off x="6210300" y="4057650"/>
            <a:ext cx="184731" cy="369332"/>
          </a:xfrm>
          <a:prstGeom prst="rect">
            <a:avLst/>
          </a:prstGeom>
          <a:solidFill>
            <a:schemeClr val="bg1"/>
          </a:solidFill>
        </p:spPr>
        <p:txBody>
          <a:bodyPr wrap="none" rtlCol="0">
            <a:spAutoFit/>
          </a:bodyPr>
          <a:lstStyle/>
          <a:p>
            <a:pPr lvl="1" indent="-457200" eaLnBrk="0" fontAlgn="base" hangingPunct="0">
              <a:spcBef>
                <a:spcPct val="0"/>
              </a:spcBef>
              <a:spcAft>
                <a:spcPct val="0"/>
              </a:spcAft>
            </a:pPr>
            <a:endParaRPr lang="en-US" altLang="en-US" dirty="0">
              <a:solidFill>
                <a:srgbClr val="202122"/>
              </a:solidFill>
              <a:latin typeface="Arial" panose="020B0604020202020204" pitchFamily="34" charset="0"/>
              <a:cs typeface="Arial" panose="020B0604020202020204" pitchFamily="34" charset="0"/>
            </a:endParaRPr>
          </a:p>
        </p:txBody>
      </p:sp>
      <p:sp>
        <p:nvSpPr>
          <p:cNvPr id="7" name="Rectangle 6"/>
          <p:cNvSpPr/>
          <p:nvPr/>
        </p:nvSpPr>
        <p:spPr>
          <a:xfrm>
            <a:off x="6305550" y="2042636"/>
            <a:ext cx="6096000" cy="369332"/>
          </a:xfrm>
          <a:prstGeom prst="rect">
            <a:avLst/>
          </a:prstGeom>
        </p:spPr>
        <p:txBody>
          <a:bodyPr>
            <a:spAutoFit/>
          </a:bodyPr>
          <a:lstStyle/>
          <a:p>
            <a:pPr lvl="1" indent="-457200" eaLnBrk="0" fontAlgn="base" hangingPunct="0">
              <a:spcBef>
                <a:spcPct val="0"/>
              </a:spcBef>
              <a:spcAft>
                <a:spcPct val="0"/>
              </a:spcAft>
            </a:pPr>
            <a:endParaRPr lang="en-US" altLang="en-US" dirty="0">
              <a:solidFill>
                <a:srgbClr val="20212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41963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8050" y="2957735"/>
            <a:ext cx="8911687" cy="1280890"/>
          </a:xfrm>
        </p:spPr>
        <p:txBody>
          <a:bodyPr/>
          <a:lstStyle/>
          <a:p>
            <a:pPr algn="ctr"/>
            <a:r>
              <a:rPr lang="en-GB" dirty="0" smtClean="0"/>
              <a:t>Intermission</a:t>
            </a:r>
            <a:endParaRPr lang="en-GB" dirty="0"/>
          </a:p>
        </p:txBody>
      </p:sp>
    </p:spTree>
    <p:extLst>
      <p:ext uri="{BB962C8B-B14F-4D97-AF65-F5344CB8AC3E}">
        <p14:creationId xmlns:p14="http://schemas.microsoft.com/office/powerpoint/2010/main" val="22870181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700" y="3081560"/>
            <a:ext cx="8911687" cy="1280890"/>
          </a:xfrm>
        </p:spPr>
        <p:txBody>
          <a:bodyPr/>
          <a:lstStyle/>
          <a:p>
            <a:r>
              <a:rPr lang="en-GB" dirty="0" smtClean="0"/>
              <a:t>Year One….the golden time</a:t>
            </a:r>
            <a:endParaRPr lang="en-GB" dirty="0"/>
          </a:p>
        </p:txBody>
      </p:sp>
    </p:spTree>
    <p:extLst>
      <p:ext uri="{BB962C8B-B14F-4D97-AF65-F5344CB8AC3E}">
        <p14:creationId xmlns:p14="http://schemas.microsoft.com/office/powerpoint/2010/main" val="26051593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2375" y="385985"/>
            <a:ext cx="8911687" cy="1280890"/>
          </a:xfrm>
        </p:spPr>
        <p:txBody>
          <a:bodyPr/>
          <a:lstStyle/>
          <a:p>
            <a:r>
              <a:rPr lang="en-GB" dirty="0" smtClean="0"/>
              <a:t>San Francisco …before gold 1847</a:t>
            </a:r>
            <a:endParaRPr lang="en-GB" dirty="0"/>
          </a:p>
        </p:txBody>
      </p:sp>
      <p:pic>
        <p:nvPicPr>
          <p:cNvPr id="4" name="Picture 3"/>
          <p:cNvPicPr>
            <a:picLocks noChangeAspect="1"/>
          </p:cNvPicPr>
          <p:nvPr/>
        </p:nvPicPr>
        <p:blipFill>
          <a:blip r:embed="rId2"/>
          <a:stretch>
            <a:fillRect/>
          </a:stretch>
        </p:blipFill>
        <p:spPr>
          <a:xfrm>
            <a:off x="66675" y="936435"/>
            <a:ext cx="9182100" cy="5996822"/>
          </a:xfrm>
          <a:prstGeom prst="rect">
            <a:avLst/>
          </a:prstGeom>
        </p:spPr>
      </p:pic>
      <p:sp>
        <p:nvSpPr>
          <p:cNvPr id="3" name="TextBox 2"/>
          <p:cNvSpPr txBox="1"/>
          <p:nvPr/>
        </p:nvSpPr>
        <p:spPr>
          <a:xfrm>
            <a:off x="9435308" y="1809750"/>
            <a:ext cx="2034531"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300 residents</a:t>
            </a:r>
            <a:endParaRPr lang="en-GB" sz="2400" dirty="0">
              <a:latin typeface="Arial" panose="020B0604020202020204" pitchFamily="34" charset="0"/>
              <a:cs typeface="Arial" panose="020B0604020202020204" pitchFamily="34" charset="0"/>
            </a:endParaRPr>
          </a:p>
        </p:txBody>
      </p:sp>
      <p:sp>
        <p:nvSpPr>
          <p:cNvPr id="5" name="TextBox 4"/>
          <p:cNvSpPr txBox="1"/>
          <p:nvPr/>
        </p:nvSpPr>
        <p:spPr>
          <a:xfrm>
            <a:off x="9329302" y="3314700"/>
            <a:ext cx="3044423"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Ships carrying</a:t>
            </a:r>
          </a:p>
          <a:p>
            <a:r>
              <a:rPr lang="en-GB" sz="2400" dirty="0">
                <a:latin typeface="Arial" panose="020B0604020202020204" pitchFamily="34" charset="0"/>
                <a:cs typeface="Arial" panose="020B0604020202020204" pitchFamily="34" charset="0"/>
              </a:rPr>
              <a:t>agricultural </a:t>
            </a:r>
            <a:r>
              <a:rPr lang="en-GB" sz="2400" dirty="0" smtClean="0">
                <a:latin typeface="Arial" panose="020B0604020202020204" pitchFamily="34" charset="0"/>
                <a:cs typeface="Arial" panose="020B0604020202020204" pitchFamily="34" charset="0"/>
              </a:rPr>
              <a:t>products,</a:t>
            </a:r>
          </a:p>
        </p:txBody>
      </p:sp>
      <p:sp>
        <p:nvSpPr>
          <p:cNvPr id="6" name="TextBox 5"/>
          <p:cNvSpPr txBox="1"/>
          <p:nvPr/>
        </p:nvSpPr>
        <p:spPr>
          <a:xfrm>
            <a:off x="9375203" y="4572000"/>
            <a:ext cx="2816797" cy="1569660"/>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US warships </a:t>
            </a:r>
          </a:p>
          <a:p>
            <a:r>
              <a:rPr lang="en-GB" sz="2400" dirty="0" smtClean="0">
                <a:latin typeface="Arial" panose="020B0604020202020204" pitchFamily="34" charset="0"/>
                <a:cs typeface="Arial" panose="020B0604020202020204" pitchFamily="34" charset="0"/>
              </a:rPr>
              <a:t>patrolling </a:t>
            </a:r>
            <a:r>
              <a:rPr lang="en-GB" sz="2400" dirty="0">
                <a:latin typeface="Arial" panose="020B0604020202020204" pitchFamily="34" charset="0"/>
                <a:cs typeface="Arial" panose="020B0604020202020204" pitchFamily="34" charset="0"/>
              </a:rPr>
              <a:t>coast</a:t>
            </a:r>
          </a:p>
          <a:p>
            <a:r>
              <a:rPr lang="en-GB" sz="2400" dirty="0" smtClean="0">
                <a:latin typeface="Arial" panose="020B0604020202020204" pitchFamily="34" charset="0"/>
                <a:cs typeface="Arial" panose="020B0604020202020204" pitchFamily="34" charset="0"/>
              </a:rPr>
              <a:t>…threat of  </a:t>
            </a:r>
            <a:r>
              <a:rPr lang="en-GB" sz="2400" dirty="0">
                <a:latin typeface="Arial" panose="020B0604020202020204" pitchFamily="34" charset="0"/>
                <a:cs typeface="Arial" panose="020B0604020202020204" pitchFamily="34" charset="0"/>
              </a:rPr>
              <a:t>British, </a:t>
            </a:r>
          </a:p>
          <a:p>
            <a:r>
              <a:rPr lang="en-GB" sz="2400" dirty="0">
                <a:latin typeface="Arial" panose="020B0604020202020204" pitchFamily="34" charset="0"/>
                <a:cs typeface="Arial" panose="020B0604020202020204" pitchFamily="34" charset="0"/>
              </a:rPr>
              <a:t>&amp; Russians</a:t>
            </a:r>
          </a:p>
        </p:txBody>
      </p:sp>
    </p:spTree>
    <p:extLst>
      <p:ext uri="{BB962C8B-B14F-4D97-AF65-F5344CB8AC3E}">
        <p14:creationId xmlns:p14="http://schemas.microsoft.com/office/powerpoint/2010/main" val="228884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8853" y="155559"/>
            <a:ext cx="8911687" cy="1280890"/>
          </a:xfrm>
        </p:spPr>
        <p:txBody>
          <a:bodyPr/>
          <a:lstStyle/>
          <a:p>
            <a:pPr algn="ctr"/>
            <a:r>
              <a:rPr lang="en-GB" dirty="0" smtClean="0"/>
              <a:t>San Francisco year 1850</a:t>
            </a:r>
            <a:endParaRPr lang="en-GB" dirty="0"/>
          </a:p>
        </p:txBody>
      </p:sp>
      <p:pic>
        <p:nvPicPr>
          <p:cNvPr id="4" name="Picture 3"/>
          <p:cNvPicPr>
            <a:picLocks noChangeAspect="1"/>
          </p:cNvPicPr>
          <p:nvPr/>
        </p:nvPicPr>
        <p:blipFill>
          <a:blip r:embed="rId2"/>
          <a:stretch>
            <a:fillRect/>
          </a:stretch>
        </p:blipFill>
        <p:spPr>
          <a:xfrm>
            <a:off x="-137785" y="1277655"/>
            <a:ext cx="7891397" cy="5580345"/>
          </a:xfrm>
          <a:prstGeom prst="rect">
            <a:avLst/>
          </a:prstGeom>
        </p:spPr>
      </p:pic>
      <p:sp>
        <p:nvSpPr>
          <p:cNvPr id="5" name="TextBox 4"/>
          <p:cNvSpPr txBox="1"/>
          <p:nvPr/>
        </p:nvSpPr>
        <p:spPr>
          <a:xfrm>
            <a:off x="7843718" y="3170417"/>
            <a:ext cx="4104009"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Crews </a:t>
            </a:r>
            <a:r>
              <a:rPr lang="en-GB" sz="2400" dirty="0" smtClean="0">
                <a:latin typeface="Arial" panose="020B0604020202020204" pitchFamily="34" charset="0"/>
                <a:cs typeface="Arial" panose="020B0604020202020204" pitchFamily="34" charset="0"/>
              </a:rPr>
              <a:t>desert ships as they </a:t>
            </a:r>
          </a:p>
          <a:p>
            <a:r>
              <a:rPr lang="en-GB" sz="2400" dirty="0" smtClean="0">
                <a:latin typeface="Arial" panose="020B0604020202020204" pitchFamily="34" charset="0"/>
                <a:cs typeface="Arial" panose="020B0604020202020204" pitchFamily="34" charset="0"/>
              </a:rPr>
              <a:t>Arrive …and </a:t>
            </a:r>
            <a:r>
              <a:rPr lang="en-GB" sz="2400" dirty="0">
                <a:latin typeface="Arial" panose="020B0604020202020204" pitchFamily="34" charset="0"/>
                <a:cs typeface="Arial" panose="020B0604020202020204" pitchFamily="34" charset="0"/>
              </a:rPr>
              <a:t>head for </a:t>
            </a:r>
            <a:r>
              <a:rPr lang="en-GB" sz="2400" dirty="0" smtClean="0">
                <a:latin typeface="Arial" panose="020B0604020202020204" pitchFamily="34" charset="0"/>
                <a:cs typeface="Arial" panose="020B0604020202020204" pitchFamily="34" charset="0"/>
              </a:rPr>
              <a:t>mines,</a:t>
            </a:r>
          </a:p>
          <a:p>
            <a:r>
              <a:rPr lang="en-GB" sz="2400" dirty="0" smtClean="0">
                <a:latin typeface="Arial" panose="020B0604020202020204" pitchFamily="34" charset="0"/>
                <a:cs typeface="Arial" panose="020B0604020202020204" pitchFamily="34" charset="0"/>
              </a:rPr>
              <a:t>Soldiers abandon army</a:t>
            </a:r>
            <a:endParaRPr lang="en-GB" sz="2400" dirty="0">
              <a:latin typeface="Arial" panose="020B0604020202020204" pitchFamily="34" charset="0"/>
              <a:cs typeface="Arial" panose="020B0604020202020204" pitchFamily="34" charset="0"/>
            </a:endParaRPr>
          </a:p>
        </p:txBody>
      </p:sp>
      <p:sp>
        <p:nvSpPr>
          <p:cNvPr id="6" name="TextBox 5"/>
          <p:cNvSpPr txBox="1"/>
          <p:nvPr/>
        </p:nvSpPr>
        <p:spPr>
          <a:xfrm>
            <a:off x="7888077" y="1510039"/>
            <a:ext cx="4303923" cy="461665"/>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Population </a:t>
            </a:r>
            <a:r>
              <a:rPr lang="en-GB" sz="2400" dirty="0" smtClean="0">
                <a:latin typeface="Arial" panose="020B0604020202020204" pitchFamily="34" charset="0"/>
                <a:cs typeface="Arial" panose="020B0604020202020204" pitchFamily="34" charset="0"/>
              </a:rPr>
              <a:t>25,000 by </a:t>
            </a:r>
            <a:r>
              <a:rPr lang="en-GB" sz="2400" dirty="0">
                <a:latin typeface="Arial" panose="020B0604020202020204" pitchFamily="34" charset="0"/>
                <a:cs typeface="Arial" panose="020B0604020202020204" pitchFamily="34" charset="0"/>
              </a:rPr>
              <a:t>1851</a:t>
            </a:r>
          </a:p>
        </p:txBody>
      </p:sp>
      <p:sp>
        <p:nvSpPr>
          <p:cNvPr id="7" name="TextBox 6"/>
          <p:cNvSpPr txBox="1"/>
          <p:nvPr/>
        </p:nvSpPr>
        <p:spPr>
          <a:xfrm>
            <a:off x="7883827" y="5069993"/>
            <a:ext cx="3504486" cy="1569660"/>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Empty ships brought on </a:t>
            </a:r>
          </a:p>
          <a:p>
            <a:r>
              <a:rPr lang="en-GB" sz="2400" dirty="0" smtClean="0">
                <a:latin typeface="Arial" panose="020B0604020202020204" pitchFamily="34" charset="0"/>
                <a:cs typeface="Arial" panose="020B0604020202020204" pitchFamily="34" charset="0"/>
              </a:rPr>
              <a:t>Shore…converted </a:t>
            </a:r>
            <a:r>
              <a:rPr lang="en-GB" sz="2400" dirty="0">
                <a:latin typeface="Arial" panose="020B0604020202020204" pitchFamily="34" charset="0"/>
                <a:cs typeface="Arial" panose="020B0604020202020204" pitchFamily="34" charset="0"/>
              </a:rPr>
              <a:t>to </a:t>
            </a:r>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Warehouses, lodgings</a:t>
            </a:r>
          </a:p>
          <a:p>
            <a:r>
              <a:rPr lang="en-GB" sz="2400" dirty="0" smtClean="0">
                <a:latin typeface="Arial" panose="020B0604020202020204" pitchFamily="34" charset="0"/>
                <a:cs typeface="Arial" panose="020B0604020202020204" pitchFamily="34" charset="0"/>
              </a:rPr>
              <a:t>..and brothels</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60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9550" y="0"/>
            <a:ext cx="8911687" cy="1280890"/>
          </a:xfrm>
        </p:spPr>
        <p:txBody>
          <a:bodyPr/>
          <a:lstStyle/>
          <a:p>
            <a:pPr algn="ctr"/>
            <a:r>
              <a:rPr lang="en-GB" dirty="0" smtClean="0"/>
              <a:t>The Gold fields</a:t>
            </a:r>
            <a:endParaRPr lang="en-GB" dirty="0"/>
          </a:p>
        </p:txBody>
      </p:sp>
      <p:pic>
        <p:nvPicPr>
          <p:cNvPr id="1026" name="Picture 2" descr="File:California Gold Rush outline map.png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24" y="1171575"/>
            <a:ext cx="6797675" cy="55816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66109" y="793673"/>
            <a:ext cx="4319644"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Gold found in many places</a:t>
            </a:r>
          </a:p>
          <a:p>
            <a:r>
              <a:rPr lang="en-GB" sz="2400" dirty="0">
                <a:latin typeface="Arial" panose="020B0604020202020204" pitchFamily="34" charset="0"/>
                <a:cs typeface="Arial" panose="020B0604020202020204" pitchFamily="34" charset="0"/>
              </a:rPr>
              <a:t>Along inland </a:t>
            </a:r>
            <a:r>
              <a:rPr lang="en-GB" sz="2400" dirty="0" smtClean="0">
                <a:latin typeface="Arial" panose="020B0604020202020204" pitchFamily="34" charset="0"/>
                <a:cs typeface="Arial" panose="020B0604020202020204" pitchFamily="34" charset="0"/>
              </a:rPr>
              <a:t>mountains</a:t>
            </a:r>
          </a:p>
          <a:p>
            <a:r>
              <a:rPr lang="en-GB" sz="2400" dirty="0" smtClean="0">
                <a:latin typeface="Arial" panose="020B0604020202020204" pitchFamily="34" charset="0"/>
                <a:cs typeface="Arial" panose="020B0604020202020204" pitchFamily="34" charset="0"/>
              </a:rPr>
              <a:t>….coast and South unaffected</a:t>
            </a:r>
          </a:p>
        </p:txBody>
      </p:sp>
      <p:sp>
        <p:nvSpPr>
          <p:cNvPr id="5" name="TextBox 4"/>
          <p:cNvSpPr txBox="1"/>
          <p:nvPr/>
        </p:nvSpPr>
        <p:spPr>
          <a:xfrm>
            <a:off x="7446140" y="2929798"/>
            <a:ext cx="4240263"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Most early finds </a:t>
            </a:r>
            <a:r>
              <a:rPr lang="en-GB" sz="2400" dirty="0" smtClean="0">
                <a:latin typeface="Arial" panose="020B0604020202020204" pitchFamily="34" charset="0"/>
                <a:cs typeface="Arial" panose="020B0604020202020204" pitchFamily="34" charset="0"/>
              </a:rPr>
              <a:t>exposed </a:t>
            </a:r>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on </a:t>
            </a:r>
            <a:r>
              <a:rPr lang="en-GB" sz="2400" dirty="0">
                <a:latin typeface="Arial" panose="020B0604020202020204" pitchFamily="34" charset="0"/>
                <a:cs typeface="Arial" panose="020B0604020202020204" pitchFamily="34" charset="0"/>
              </a:rPr>
              <a:t>river </a:t>
            </a:r>
            <a:r>
              <a:rPr lang="en-GB" sz="2400" dirty="0" smtClean="0">
                <a:latin typeface="Arial" panose="020B0604020202020204" pitchFamily="34" charset="0"/>
                <a:cs typeface="Arial" panose="020B0604020202020204" pitchFamily="34" charset="0"/>
              </a:rPr>
              <a:t>beds</a:t>
            </a:r>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and easy to get </a:t>
            </a:r>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p:txBody>
      </p:sp>
      <p:sp>
        <p:nvSpPr>
          <p:cNvPr id="6" name="TextBox 5"/>
          <p:cNvSpPr txBox="1"/>
          <p:nvPr/>
        </p:nvSpPr>
        <p:spPr>
          <a:xfrm>
            <a:off x="7485262" y="4726808"/>
            <a:ext cx="4706738" cy="1569660"/>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More land than </a:t>
            </a:r>
            <a:r>
              <a:rPr lang="en-GB" sz="2400" dirty="0" smtClean="0">
                <a:latin typeface="Arial" panose="020B0604020202020204" pitchFamily="34" charset="0"/>
                <a:cs typeface="Arial" panose="020B0604020202020204" pitchFamily="34" charset="0"/>
              </a:rPr>
              <a:t>people, </a:t>
            </a:r>
          </a:p>
          <a:p>
            <a:r>
              <a:rPr lang="en-GB" sz="2400" dirty="0">
                <a:latin typeface="Arial" panose="020B0604020202020204" pitchFamily="34" charset="0"/>
                <a:cs typeface="Arial" panose="020B0604020202020204" pitchFamily="34" charset="0"/>
              </a:rPr>
              <a:t>c</a:t>
            </a:r>
            <a:r>
              <a:rPr lang="en-GB" sz="2400" dirty="0" smtClean="0">
                <a:latin typeface="Arial" panose="020B0604020202020204" pitchFamily="34" charset="0"/>
                <a:cs typeface="Arial" panose="020B0604020202020204" pitchFamily="34" charset="0"/>
              </a:rPr>
              <a:t>ollaboration not competition</a:t>
            </a:r>
          </a:p>
          <a:p>
            <a:r>
              <a:rPr lang="en-GB" sz="2400" dirty="0" smtClean="0">
                <a:latin typeface="Arial" panose="020B0604020202020204" pitchFamily="34" charset="0"/>
                <a:cs typeface="Arial" panose="020B0604020202020204" pitchFamily="34" charset="0"/>
              </a:rPr>
              <a:t>….no property law….claims </a:t>
            </a:r>
          </a:p>
          <a:p>
            <a:r>
              <a:rPr lang="en-GB" sz="2400" dirty="0" smtClean="0">
                <a:latin typeface="Arial" panose="020B0604020202020204" pitchFamily="34" charset="0"/>
                <a:cs typeface="Arial" panose="020B0604020202020204" pitchFamily="34" charset="0"/>
              </a:rPr>
              <a:t>established by physical presence</a:t>
            </a:r>
          </a:p>
        </p:txBody>
      </p:sp>
    </p:spTree>
    <p:extLst>
      <p:ext uri="{BB962C8B-B14F-4D97-AF65-F5344CB8AC3E}">
        <p14:creationId xmlns:p14="http://schemas.microsoft.com/office/powerpoint/2010/main" val="32371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799" y="306869"/>
            <a:ext cx="8911687" cy="1280890"/>
          </a:xfrm>
        </p:spPr>
        <p:txBody>
          <a:bodyPr/>
          <a:lstStyle/>
          <a:p>
            <a:pPr algn="ctr"/>
            <a:r>
              <a:rPr lang="en-GB" dirty="0" smtClean="0"/>
              <a:t>Sierra Nevada Mountains</a:t>
            </a:r>
            <a:endParaRPr lang="en-GB" dirty="0"/>
          </a:p>
        </p:txBody>
      </p:sp>
      <p:pic>
        <p:nvPicPr>
          <p:cNvPr id="2050" name="Picture 2" descr="panorama of yosemite valley at sunset - sierra nevada mountains stock pictures, royalty-free photos &amp;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50" y="1066800"/>
            <a:ext cx="12260425"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249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7209" y="209321"/>
            <a:ext cx="8911687" cy="738130"/>
          </a:xfrm>
        </p:spPr>
        <p:txBody>
          <a:bodyPr/>
          <a:lstStyle/>
          <a:p>
            <a:pPr algn="ctr"/>
            <a:r>
              <a:rPr lang="en-GB" dirty="0" smtClean="0"/>
              <a:t>California 1849</a:t>
            </a:r>
            <a:endParaRPr lang="en-GB" dirty="0"/>
          </a:p>
        </p:txBody>
      </p:sp>
      <p:sp>
        <p:nvSpPr>
          <p:cNvPr id="3" name="Content Placeholder 2"/>
          <p:cNvSpPr>
            <a:spLocks noGrp="1"/>
          </p:cNvSpPr>
          <p:nvPr>
            <p:ph idx="1"/>
          </p:nvPr>
        </p:nvSpPr>
        <p:spPr>
          <a:xfrm>
            <a:off x="501796" y="1331022"/>
            <a:ext cx="11690204" cy="5323166"/>
          </a:xfrm>
        </p:spPr>
        <p:txBody>
          <a:bodyPr>
            <a:normAutofit fontScale="92500" lnSpcReduction="10000"/>
          </a:bodyPr>
          <a:lstStyle/>
          <a:p>
            <a:r>
              <a:rPr lang="en-GB" sz="2600" dirty="0" smtClean="0">
                <a:latin typeface="Arial" panose="020B0604020202020204" pitchFamily="34" charset="0"/>
                <a:cs typeface="Arial" panose="020B0604020202020204" pitchFamily="34" charset="0"/>
              </a:rPr>
              <a:t>Military Government….no legislature or regulations and no one to enforce them…all gone to join mines</a:t>
            </a:r>
          </a:p>
          <a:p>
            <a:endParaRPr lang="en-GB" sz="2600" dirty="0">
              <a:latin typeface="Arial" panose="020B0604020202020204" pitchFamily="34" charset="0"/>
              <a:cs typeface="Arial" panose="020B0604020202020204" pitchFamily="34" charset="0"/>
            </a:endParaRPr>
          </a:p>
          <a:p>
            <a:r>
              <a:rPr lang="en-GB" sz="2600" dirty="0" smtClean="0">
                <a:latin typeface="Arial" panose="020B0604020202020204" pitchFamily="34" charset="0"/>
                <a:cs typeface="Arial" panose="020B0604020202020204" pitchFamily="34" charset="0"/>
              </a:rPr>
              <a:t>No Civil Service or land offices……squatters occupy  Sutter’s Empire</a:t>
            </a:r>
          </a:p>
          <a:p>
            <a:pPr marL="0" lvl="1" indent="0">
              <a:buNone/>
            </a:pPr>
            <a:r>
              <a:rPr lang="en-GB" sz="2400" dirty="0" smtClean="0">
                <a:latin typeface="Arial" panose="020B0604020202020204" pitchFamily="34" charset="0"/>
                <a:cs typeface="Arial" panose="020B0604020202020204" pitchFamily="34" charset="0"/>
              </a:rPr>
              <a:t>    …..</a:t>
            </a:r>
            <a:r>
              <a:rPr lang="en-GB" sz="2600" dirty="0">
                <a:latin typeface="Arial" panose="020B0604020202020204" pitchFamily="34" charset="0"/>
                <a:cs typeface="Arial" panose="020B0604020202020204" pitchFamily="34" charset="0"/>
              </a:rPr>
              <a:t>spends rest of his life trying to get it back….and failing</a:t>
            </a:r>
          </a:p>
          <a:p>
            <a:pPr marL="0" lvl="1" indent="0">
              <a:buNone/>
            </a:pPr>
            <a:endParaRPr lang="en-GB" sz="2600" dirty="0">
              <a:latin typeface="Arial" panose="020B0604020202020204" pitchFamily="34" charset="0"/>
              <a:cs typeface="Arial" panose="020B0604020202020204" pitchFamily="34" charset="0"/>
            </a:endParaRPr>
          </a:p>
          <a:p>
            <a:r>
              <a:rPr lang="en-GB" sz="2600" dirty="0" smtClean="0">
                <a:latin typeface="Arial" panose="020B0604020202020204" pitchFamily="34" charset="0"/>
                <a:cs typeface="Arial" panose="020B0604020202020204" pitchFamily="34" charset="0"/>
              </a:rPr>
              <a:t>1849 relatively peaceful…limitless opportunity…..’lawless order’ of manners and rule by vigilantes, ‘justice’ swift, lethal and uncertain</a:t>
            </a:r>
          </a:p>
          <a:p>
            <a:endParaRPr lang="en-GB" sz="2600" dirty="0">
              <a:latin typeface="Arial" panose="020B0604020202020204" pitchFamily="34" charset="0"/>
              <a:cs typeface="Arial" panose="020B0604020202020204" pitchFamily="34" charset="0"/>
            </a:endParaRPr>
          </a:p>
          <a:p>
            <a:r>
              <a:rPr lang="en-GB" sz="2600" dirty="0" smtClean="0">
                <a:latin typeface="Arial" panose="020B0604020202020204" pitchFamily="34" charset="0"/>
                <a:cs typeface="Arial" panose="020B0604020202020204" pitchFamily="34" charset="0"/>
              </a:rPr>
              <a:t>Mountain Wild life (Including Grizzlies) exterminated</a:t>
            </a:r>
          </a:p>
          <a:p>
            <a:endParaRPr lang="en-GB" sz="2600" dirty="0" smtClean="0">
              <a:latin typeface="Arial" panose="020B0604020202020204" pitchFamily="34" charset="0"/>
              <a:cs typeface="Arial" panose="020B0604020202020204" pitchFamily="34" charset="0"/>
            </a:endParaRPr>
          </a:p>
          <a:p>
            <a:r>
              <a:rPr lang="en-GB" sz="2600" dirty="0">
                <a:latin typeface="Arial" panose="020B0604020202020204" pitchFamily="34" charset="0"/>
                <a:cs typeface="Arial" panose="020B0604020202020204" pitchFamily="34" charset="0"/>
              </a:rPr>
              <a:t>Indians starve, succumb to disease, or become ‘slaves’ to miners</a:t>
            </a:r>
          </a:p>
          <a:p>
            <a:endParaRPr lang="en-GB" sz="2600" dirty="0">
              <a:latin typeface="Arial" panose="020B0604020202020204" pitchFamily="34" charset="0"/>
              <a:cs typeface="Arial" panose="020B0604020202020204" pitchFamily="34" charset="0"/>
            </a:endParaRPr>
          </a:p>
          <a:p>
            <a:pPr marL="0" indent="0">
              <a:buNone/>
            </a:pPr>
            <a:endParaRPr lang="en-GB" sz="2400" dirty="0" smtClean="0">
              <a:latin typeface="Arial" panose="020B0604020202020204" pitchFamily="34" charset="0"/>
              <a:cs typeface="Arial" panose="020B0604020202020204" pitchFamily="34" charset="0"/>
            </a:endParaRPr>
          </a:p>
          <a:p>
            <a:endParaRPr lang="en-GB" dirty="0"/>
          </a:p>
          <a:p>
            <a:pPr marL="0" indent="0">
              <a:buNone/>
            </a:pPr>
            <a:endParaRPr lang="en-GB" dirty="0" smtClean="0"/>
          </a:p>
          <a:p>
            <a:endParaRPr lang="en-GB" dirty="0"/>
          </a:p>
          <a:p>
            <a:endParaRPr lang="en-GB" dirty="0" smtClean="0"/>
          </a:p>
          <a:p>
            <a:endParaRPr lang="en-GB" dirty="0"/>
          </a:p>
        </p:txBody>
      </p:sp>
    </p:spTree>
    <p:extLst>
      <p:ext uri="{BB962C8B-B14F-4D97-AF65-F5344CB8AC3E}">
        <p14:creationId xmlns:p14="http://schemas.microsoft.com/office/powerpoint/2010/main" val="345084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5129" y="235803"/>
            <a:ext cx="11461315" cy="1280890"/>
          </a:xfrm>
        </p:spPr>
        <p:txBody>
          <a:bodyPr/>
          <a:lstStyle/>
          <a:p>
            <a:r>
              <a:rPr lang="en-GB" dirty="0" smtClean="0"/>
              <a:t>49ers: young, optimistic, many heavily armed…</a:t>
            </a:r>
            <a:endParaRPr lang="en-GB" dirty="0"/>
          </a:p>
        </p:txBody>
      </p:sp>
      <p:pic>
        <p:nvPicPr>
          <p:cNvPr id="6148" name="Picture 4" descr="Man Holding Go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62" y="977030"/>
            <a:ext cx="5715000" cy="588097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Miner With Shov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2600" y="1014608"/>
            <a:ext cx="6249400" cy="5843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9589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5122" name="Picture 2" descr="Go for gold! Vintage portraits of California prospecto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53" y="627961"/>
            <a:ext cx="5509037" cy="61110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5853831" y="594911"/>
            <a:ext cx="6338169" cy="6340207"/>
          </a:xfrm>
          <a:prstGeom prst="rect">
            <a:avLst/>
          </a:prstGeom>
        </p:spPr>
      </p:pic>
    </p:spTree>
    <p:extLst>
      <p:ext uri="{BB962C8B-B14F-4D97-AF65-F5344CB8AC3E}">
        <p14:creationId xmlns:p14="http://schemas.microsoft.com/office/powerpoint/2010/main" val="203900184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6750" y="0"/>
            <a:ext cx="8911687" cy="1280890"/>
          </a:xfrm>
        </p:spPr>
        <p:txBody>
          <a:bodyPr>
            <a:normAutofit fontScale="90000"/>
          </a:bodyPr>
          <a:lstStyle/>
          <a:p>
            <a:pPr algn="ctr"/>
            <a:r>
              <a:rPr lang="en-GB" dirty="0" smtClean="0"/>
              <a:t>…subject to ridicule…”The complete gold miner”… (Samuel Brannon customers?)</a:t>
            </a:r>
            <a:br>
              <a:rPr lang="en-GB" dirty="0" smtClean="0"/>
            </a:br>
            <a:r>
              <a:rPr lang="en-GB" dirty="0" smtClean="0"/>
              <a:t>0 </a:t>
            </a:r>
            <a:endParaRPr lang="en-GB" dirty="0"/>
          </a:p>
        </p:txBody>
      </p:sp>
      <p:pic>
        <p:nvPicPr>
          <p:cNvPr id="11266" name="Picture 2" descr="https://upload.wikimedia.org/wikipedia/commons/thumb/2/26/Independent_Gold_Hunter_on_His_Way_to_California.jpg/220px-Independent_Gold_Hunter_on_His_Way_to_Californ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34781"/>
            <a:ext cx="9973937" cy="5723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1142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7015" y="77512"/>
            <a:ext cx="8911687" cy="1280890"/>
          </a:xfrm>
        </p:spPr>
        <p:txBody>
          <a:bodyPr/>
          <a:lstStyle/>
          <a:p>
            <a:r>
              <a:rPr lang="en-GB" dirty="0" smtClean="0"/>
              <a:t>Panning for Gold</a:t>
            </a:r>
            <a:endParaRPr lang="en-GB" dirty="0"/>
          </a:p>
        </p:txBody>
      </p:sp>
      <p:pic>
        <p:nvPicPr>
          <p:cNvPr id="4" name="Picture 3"/>
          <p:cNvPicPr>
            <a:picLocks noChangeAspect="1"/>
          </p:cNvPicPr>
          <p:nvPr/>
        </p:nvPicPr>
        <p:blipFill>
          <a:blip r:embed="rId2"/>
          <a:stretch>
            <a:fillRect/>
          </a:stretch>
        </p:blipFill>
        <p:spPr>
          <a:xfrm>
            <a:off x="323849" y="1057275"/>
            <a:ext cx="11868151" cy="5629275"/>
          </a:xfrm>
          <a:prstGeom prst="rect">
            <a:avLst/>
          </a:prstGeom>
        </p:spPr>
      </p:pic>
    </p:spTree>
    <p:extLst>
      <p:ext uri="{BB962C8B-B14F-4D97-AF65-F5344CB8AC3E}">
        <p14:creationId xmlns:p14="http://schemas.microsoft.com/office/powerpoint/2010/main" val="2064267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3025" y="319310"/>
            <a:ext cx="10848975" cy="1280890"/>
          </a:xfrm>
        </p:spPr>
        <p:txBody>
          <a:bodyPr/>
          <a:lstStyle/>
          <a:p>
            <a:r>
              <a:rPr lang="en-GB" dirty="0" smtClean="0"/>
              <a:t>Early machines. Cradles…gold caught in sieves </a:t>
            </a:r>
            <a:endParaRPr lang="en-GB" dirty="0"/>
          </a:p>
        </p:txBody>
      </p:sp>
      <p:pic>
        <p:nvPicPr>
          <p:cNvPr id="15362" name="Picture 2" descr="panning for gold at the stanislaus river in california, usa (19th century) - california gold rush stock illustr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50" y="1162050"/>
            <a:ext cx="12007850" cy="569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91817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28835"/>
            <a:ext cx="11972925" cy="1280890"/>
          </a:xfrm>
        </p:spPr>
        <p:txBody>
          <a:bodyPr>
            <a:normAutofit/>
          </a:bodyPr>
          <a:lstStyle/>
          <a:p>
            <a:r>
              <a:rPr lang="en-GB" dirty="0" smtClean="0"/>
              <a:t>Instant cities……abandoned when mines  run out</a:t>
            </a:r>
            <a:endParaRPr lang="en-GB" dirty="0"/>
          </a:p>
        </p:txBody>
      </p:sp>
      <p:sp>
        <p:nvSpPr>
          <p:cNvPr id="4" name="AutoShape 2" descr="Gold Rush Town Stock Photos and Pictures - 6,523 Image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5" name="Picture 4"/>
          <p:cNvPicPr>
            <a:picLocks noChangeAspect="1"/>
          </p:cNvPicPr>
          <p:nvPr/>
        </p:nvPicPr>
        <p:blipFill>
          <a:blip r:embed="rId2"/>
          <a:stretch>
            <a:fillRect/>
          </a:stretch>
        </p:blipFill>
        <p:spPr>
          <a:xfrm>
            <a:off x="133350" y="1267460"/>
            <a:ext cx="12258675" cy="5590540"/>
          </a:xfrm>
          <a:prstGeom prst="rect">
            <a:avLst/>
          </a:prstGeom>
        </p:spPr>
      </p:pic>
    </p:spTree>
    <p:extLst>
      <p:ext uri="{BB962C8B-B14F-4D97-AF65-F5344CB8AC3E}">
        <p14:creationId xmlns:p14="http://schemas.microsoft.com/office/powerpoint/2010/main" val="6486582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0550" y="290735"/>
            <a:ext cx="8911687" cy="1280890"/>
          </a:xfrm>
        </p:spPr>
        <p:txBody>
          <a:bodyPr/>
          <a:lstStyle/>
          <a:p>
            <a:r>
              <a:rPr lang="en-GB" dirty="0" smtClean="0"/>
              <a:t>Chinese Gold mining</a:t>
            </a:r>
            <a:endParaRPr lang="en-GB" dirty="0"/>
          </a:p>
        </p:txBody>
      </p:sp>
      <p:pic>
        <p:nvPicPr>
          <p:cNvPr id="7170" name="Picture 2" descr="Chinese gold mining in California. Undated engrav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75" y="1143000"/>
            <a:ext cx="1147445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4206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8974" y="208664"/>
            <a:ext cx="8911687" cy="1280890"/>
          </a:xfrm>
        </p:spPr>
        <p:txBody>
          <a:bodyPr/>
          <a:lstStyle/>
          <a:p>
            <a:pPr algn="ctr"/>
            <a:r>
              <a:rPr lang="en-GB" dirty="0" smtClean="0"/>
              <a:t>Working together</a:t>
            </a:r>
            <a:br>
              <a:rPr lang="en-GB" dirty="0" smtClean="0"/>
            </a:br>
            <a:r>
              <a:rPr lang="en-GB" dirty="0" smtClean="0"/>
              <a:t>….at first</a:t>
            </a:r>
            <a:endParaRPr lang="en-GB" dirty="0"/>
          </a:p>
        </p:txBody>
      </p:sp>
      <p:pic>
        <p:nvPicPr>
          <p:cNvPr id="10242" name="Picture 2" descr="Western And Chinese Min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50478"/>
            <a:ext cx="11887200" cy="5207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82416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8467" y="0"/>
            <a:ext cx="11016867" cy="1280890"/>
          </a:xfrm>
        </p:spPr>
        <p:txBody>
          <a:bodyPr>
            <a:normAutofit fontScale="90000"/>
          </a:bodyPr>
          <a:lstStyle/>
          <a:p>
            <a:pPr algn="ctr"/>
            <a:r>
              <a:rPr lang="en-GB" dirty="0" smtClean="0"/>
              <a:t>Southerners bring slaves to recreate</a:t>
            </a:r>
            <a:br>
              <a:rPr lang="en-GB" dirty="0" smtClean="0"/>
            </a:br>
            <a:r>
              <a:rPr lang="en-GB" dirty="0" smtClean="0"/>
              <a:t>their economy….tolerated by ‘free miners’…..at first </a:t>
            </a:r>
            <a:endParaRPr lang="en-GB" dirty="0"/>
          </a:p>
        </p:txBody>
      </p:sp>
      <p:pic>
        <p:nvPicPr>
          <p:cNvPr id="3074" name="Picture 2" descr="Panning for gold during the Californian Gold Rush of 1849. The discovery of gold in 1848 led to mass immigration into California, with over half 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1219200"/>
            <a:ext cx="1205865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3949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292" y="241555"/>
            <a:ext cx="8911687" cy="1280890"/>
          </a:xfrm>
        </p:spPr>
        <p:txBody>
          <a:bodyPr/>
          <a:lstStyle/>
          <a:p>
            <a:r>
              <a:rPr lang="en-GB" dirty="0" smtClean="0"/>
              <a:t>San Joaquin Valley, Central California</a:t>
            </a:r>
            <a:endParaRPr lang="en-GB" dirty="0"/>
          </a:p>
        </p:txBody>
      </p:sp>
      <p:pic>
        <p:nvPicPr>
          <p:cNvPr id="6146" name="Picture 2" descr="Aerial Shot of Interstate 5 and Farmland in Stanislaus Coun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291" y="857250"/>
            <a:ext cx="11943182" cy="6000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4396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7343" y="150312"/>
            <a:ext cx="11440438" cy="1280890"/>
          </a:xfrm>
        </p:spPr>
        <p:txBody>
          <a:bodyPr>
            <a:normAutofit fontScale="90000"/>
          </a:bodyPr>
          <a:lstStyle/>
          <a:p>
            <a:r>
              <a:rPr lang="en-GB" dirty="0" smtClean="0"/>
              <a:t>Communal effort: plenty for all, collaboration on</a:t>
            </a:r>
            <a:br>
              <a:rPr lang="en-GB" dirty="0" smtClean="0"/>
            </a:br>
            <a:r>
              <a:rPr lang="en-GB" dirty="0" smtClean="0"/>
              <a:t>a great adventure….20% become prosperous, 5% rich</a:t>
            </a:r>
            <a:endParaRPr lang="en-GB" dirty="0"/>
          </a:p>
        </p:txBody>
      </p:sp>
      <p:pic>
        <p:nvPicPr>
          <p:cNvPr id="4098" name="Picture 2" descr="Panning For Go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25" y="1540701"/>
            <a:ext cx="11973534" cy="5317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69679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1001" y="186153"/>
            <a:ext cx="8911687" cy="1280890"/>
          </a:xfrm>
        </p:spPr>
        <p:txBody>
          <a:bodyPr/>
          <a:lstStyle/>
          <a:p>
            <a:pPr algn="ctr"/>
            <a:r>
              <a:rPr lang="en-GB" dirty="0" smtClean="0"/>
              <a:t>Emerging Tensions</a:t>
            </a:r>
            <a:endParaRPr lang="en-GB" dirty="0"/>
          </a:p>
        </p:txBody>
      </p:sp>
      <p:sp>
        <p:nvSpPr>
          <p:cNvPr id="3" name="Content Placeholder 2"/>
          <p:cNvSpPr>
            <a:spLocks noGrp="1"/>
          </p:cNvSpPr>
          <p:nvPr>
            <p:ph idx="1"/>
          </p:nvPr>
        </p:nvSpPr>
        <p:spPr>
          <a:xfrm>
            <a:off x="931645" y="1203665"/>
            <a:ext cx="11686131" cy="5386342"/>
          </a:xfrm>
        </p:spPr>
        <p:txBody>
          <a:bodyPr>
            <a:noAutofit/>
          </a:bodyPr>
          <a:lstStyle/>
          <a:p>
            <a:r>
              <a:rPr lang="en-GB" sz="2400" dirty="0" smtClean="0">
                <a:latin typeface="Arial" panose="020B0604020202020204" pitchFamily="34" charset="0"/>
                <a:cs typeface="Arial" panose="020B0604020202020204" pitchFamily="34" charset="0"/>
              </a:rPr>
              <a:t>Good feelings of 1849 ….too good to last</a:t>
            </a:r>
          </a:p>
          <a:p>
            <a:pPr lvl="1"/>
            <a:r>
              <a:rPr lang="en-GB" sz="2400" dirty="0" smtClean="0">
                <a:latin typeface="Arial" panose="020B0604020202020204" pitchFamily="34" charset="0"/>
                <a:cs typeface="Arial" panose="020B0604020202020204" pitchFamily="34" charset="0"/>
              </a:rPr>
              <a:t>Huge population young white men, away from mums and sisters, strange place, </a:t>
            </a:r>
          </a:p>
          <a:p>
            <a:pPr marL="457200" lvl="1" indent="0">
              <a:buNone/>
            </a:pPr>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   multi cultural an abundance of booze and guns</a:t>
            </a:r>
          </a:p>
          <a:p>
            <a:pPr lvl="1"/>
            <a:r>
              <a:rPr lang="en-GB" sz="2400" dirty="0" smtClean="0">
                <a:latin typeface="Arial" panose="020B0604020202020204" pitchFamily="34" charset="0"/>
                <a:cs typeface="Arial" panose="020B0604020202020204" pitchFamily="34" charset="0"/>
              </a:rPr>
              <a:t>Inflation…all goods imported, nothing made …males quit jobs to work the mines</a:t>
            </a:r>
          </a:p>
          <a:p>
            <a:pPr lvl="1"/>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Mining yields decline/ population soars during 1850’s…everyone a threat</a:t>
            </a:r>
          </a:p>
          <a:p>
            <a:pPr lvl="1"/>
            <a:r>
              <a:rPr lang="en-GB" sz="2400" dirty="0" smtClean="0">
                <a:latin typeface="Arial" panose="020B0604020202020204" pitchFamily="34" charset="0"/>
                <a:cs typeface="Arial" panose="020B0604020202020204" pitchFamily="34" charset="0"/>
              </a:rPr>
              <a:t>Indians </a:t>
            </a:r>
            <a:r>
              <a:rPr lang="en-GB" sz="2400" dirty="0">
                <a:latin typeface="Arial" panose="020B0604020202020204" pitchFamily="34" charset="0"/>
                <a:cs typeface="Arial" panose="020B0604020202020204" pitchFamily="34" charset="0"/>
              </a:rPr>
              <a:t>forced to steal to avoid </a:t>
            </a:r>
            <a:r>
              <a:rPr lang="en-GB" sz="2400" dirty="0" smtClean="0">
                <a:latin typeface="Arial" panose="020B0604020202020204" pitchFamily="34" charset="0"/>
                <a:cs typeface="Arial" panose="020B0604020202020204" pitchFamily="34" charset="0"/>
              </a:rPr>
              <a:t>starvation</a:t>
            </a:r>
          </a:p>
          <a:p>
            <a:pPr lvl="1"/>
            <a:r>
              <a:rPr lang="en-GB" sz="2400" dirty="0" smtClean="0">
                <a:latin typeface="Arial" panose="020B0604020202020204" pitchFamily="34" charset="0"/>
                <a:cs typeface="Arial" panose="020B0604020202020204" pitchFamily="34" charset="0"/>
              </a:rPr>
              <a:t>Chinese work too hard and retain corporate organisation</a:t>
            </a:r>
          </a:p>
          <a:p>
            <a:pPr lvl="1"/>
            <a:r>
              <a:rPr lang="en-GB" sz="2400" dirty="0" smtClean="0">
                <a:latin typeface="Arial" panose="020B0604020202020204" pitchFamily="34" charset="0"/>
                <a:cs typeface="Arial" panose="020B0604020202020204" pitchFamily="34" charset="0"/>
              </a:rPr>
              <a:t>Southerners seek to replace miners with slave labour </a:t>
            </a:r>
          </a:p>
          <a:p>
            <a:pPr lvl="1"/>
            <a:r>
              <a:rPr lang="en-GB" sz="2400" dirty="0" smtClean="0">
                <a:latin typeface="Arial" panose="020B0604020202020204" pitchFamily="34" charset="0"/>
                <a:cs typeface="Arial" panose="020B0604020202020204" pitchFamily="34" charset="0"/>
              </a:rPr>
              <a:t>Californios ..many become bandits as lands often seized by Anglo settlers</a:t>
            </a:r>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19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50287"/>
            <a:ext cx="11108267" cy="1280890"/>
          </a:xfrm>
        </p:spPr>
        <p:txBody>
          <a:bodyPr>
            <a:normAutofit/>
          </a:bodyPr>
          <a:lstStyle/>
          <a:p>
            <a:r>
              <a:rPr lang="en-GB" dirty="0" smtClean="0"/>
              <a:t>Gold fields become a murder zone…bad for business ….and life expectancy</a:t>
            </a:r>
            <a:endParaRPr lang="en-GB" dirty="0"/>
          </a:p>
        </p:txBody>
      </p:sp>
      <p:pic>
        <p:nvPicPr>
          <p:cNvPr id="10242" name="Picture 2" descr="The place we hear about by Lee Perkins, 18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466" y="1383739"/>
            <a:ext cx="10224457" cy="51920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81841" y="5747757"/>
            <a:ext cx="7421968" cy="954107"/>
          </a:xfrm>
          <a:prstGeom prst="rect">
            <a:avLst/>
          </a:prstGeom>
          <a:solidFill>
            <a:schemeClr val="bg1"/>
          </a:solidFill>
        </p:spPr>
        <p:txBody>
          <a:bodyPr wrap="square" rtlCol="0">
            <a:spAutoFit/>
          </a:bodyPr>
          <a:lstStyle/>
          <a:p>
            <a:r>
              <a:rPr lang="en-GB" sz="2800" dirty="0" smtClean="0">
                <a:latin typeface="Arial" panose="020B0604020202020204" pitchFamily="34" charset="0"/>
                <a:cs typeface="Arial" panose="020B0604020202020204" pitchFamily="34" charset="0"/>
              </a:rPr>
              <a:t>Business interests requires Order</a:t>
            </a:r>
          </a:p>
          <a:p>
            <a:r>
              <a:rPr lang="en-GB" sz="2800" dirty="0" smtClean="0">
                <a:latin typeface="Arial" panose="020B0604020202020204" pitchFamily="34" charset="0"/>
                <a:cs typeface="Arial" panose="020B0604020202020204" pitchFamily="34" charset="0"/>
              </a:rPr>
              <a:t>…..the creation of a Golden State</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71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3990" y="3194425"/>
            <a:ext cx="8911687" cy="1280890"/>
          </a:xfrm>
        </p:spPr>
        <p:txBody>
          <a:bodyPr/>
          <a:lstStyle/>
          <a:p>
            <a:r>
              <a:rPr lang="en-GB" dirty="0" smtClean="0"/>
              <a:t>The Golden State</a:t>
            </a:r>
          </a:p>
        </p:txBody>
      </p:sp>
    </p:spTree>
    <p:extLst>
      <p:ext uri="{BB962C8B-B14F-4D97-AF65-F5344CB8AC3E}">
        <p14:creationId xmlns:p14="http://schemas.microsoft.com/office/powerpoint/2010/main" val="402141072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2083" y="119285"/>
            <a:ext cx="11189918" cy="1280890"/>
          </a:xfrm>
        </p:spPr>
        <p:txBody>
          <a:bodyPr/>
          <a:lstStyle/>
          <a:p>
            <a:r>
              <a:rPr lang="en-GB" dirty="0" smtClean="0"/>
              <a:t>Increased population/ declining yield/arrival of corporations.</a:t>
            </a:r>
            <a:endParaRPr lang="en-GB" dirty="0"/>
          </a:p>
        </p:txBody>
      </p:sp>
      <p:pic>
        <p:nvPicPr>
          <p:cNvPr id="4" name="Picture 2" descr="https://shec.ashp.cuny.edu/files/original/miners-daily-wages_09548163e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618" y="1560535"/>
            <a:ext cx="5524501" cy="44291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210424" y="1504950"/>
            <a:ext cx="4429125" cy="3693319"/>
          </a:xfrm>
          <a:prstGeom prst="rect">
            <a:avLst/>
          </a:prstGeom>
          <a:noFill/>
          <a:ln w="60325">
            <a:solidFill>
              <a:schemeClr val="accent1"/>
            </a:solidFill>
          </a:ln>
        </p:spPr>
        <p:txBody>
          <a:bodyPr wrap="square" rtlCol="0">
            <a:spAutoFit/>
          </a:bodyPr>
          <a:lstStyle/>
          <a:p>
            <a:pPr algn="ctr"/>
            <a:r>
              <a:rPr lang="en-GB" sz="2400" dirty="0" smtClean="0">
                <a:latin typeface="Arial" panose="020B0604020202020204" pitchFamily="34" charset="0"/>
                <a:cs typeface="Arial" panose="020B0604020202020204" pitchFamily="34" charset="0"/>
              </a:rPr>
              <a:t>Declining Yields</a:t>
            </a:r>
          </a:p>
          <a:p>
            <a:r>
              <a:rPr lang="en-GB" sz="2400" dirty="0" smtClean="0">
                <a:latin typeface="Arial" panose="020B0604020202020204" pitchFamily="34" charset="0"/>
                <a:cs typeface="Arial" panose="020B0604020202020204" pitchFamily="34" charset="0"/>
              </a:rPr>
              <a:t>                                       Gold</a:t>
            </a:r>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Year      Population         Yield</a:t>
            </a:r>
            <a:br>
              <a:rPr lang="en-GB" sz="2400" dirty="0" smtClean="0">
                <a:latin typeface="Arial" panose="020B0604020202020204" pitchFamily="34" charset="0"/>
                <a:cs typeface="Arial" panose="020B0604020202020204" pitchFamily="34" charset="0"/>
              </a:rPr>
            </a:br>
            <a:r>
              <a:rPr lang="en-GB" sz="2400" dirty="0" smtClean="0">
                <a:latin typeface="Arial" panose="020B0604020202020204" pitchFamily="34" charset="0"/>
                <a:cs typeface="Arial" panose="020B0604020202020204" pitchFamily="34" charset="0"/>
              </a:rPr>
              <a:t>	  (excl Indians)    (tons)</a:t>
            </a:r>
          </a:p>
          <a:p>
            <a:r>
              <a:rPr lang="en-GB" sz="2400" dirty="0" smtClean="0">
                <a:latin typeface="Arial" panose="020B0604020202020204" pitchFamily="34" charset="0"/>
                <a:cs typeface="Arial" panose="020B0604020202020204" pitchFamily="34" charset="0"/>
              </a:rPr>
              <a:t>  1848         20,000               5</a:t>
            </a:r>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  1849         90,000             50</a:t>
            </a:r>
          </a:p>
          <a:p>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 1850      150,000            100</a:t>
            </a:r>
          </a:p>
          <a:p>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 1851       250,000             80</a:t>
            </a:r>
          </a:p>
          <a:p>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 1852       300,000             75</a:t>
            </a:r>
          </a:p>
          <a:p>
            <a:endParaRPr lang="en-GB" dirty="0"/>
          </a:p>
        </p:txBody>
      </p:sp>
      <p:sp>
        <p:nvSpPr>
          <p:cNvPr id="5" name="TextBox 4"/>
          <p:cNvSpPr txBox="1"/>
          <p:nvPr/>
        </p:nvSpPr>
        <p:spPr>
          <a:xfrm>
            <a:off x="981075" y="6191250"/>
            <a:ext cx="6721520" cy="461665"/>
          </a:xfrm>
          <a:prstGeom prst="rect">
            <a:avLst/>
          </a:prstGeom>
          <a:noFill/>
        </p:spPr>
        <p:txBody>
          <a:bodyPr wrap="none" rtlCol="0">
            <a:spAutoFit/>
          </a:bodyPr>
          <a:lstStyle/>
          <a:p>
            <a:r>
              <a:rPr lang="en-GB" dirty="0" smtClean="0"/>
              <a:t>(</a:t>
            </a:r>
            <a:r>
              <a:rPr lang="en-GB" sz="2400" b="1" dirty="0" smtClean="0">
                <a:latin typeface="Arial" panose="020B0604020202020204" pitchFamily="34" charset="0"/>
                <a:cs typeface="Arial" panose="020B0604020202020204" pitchFamily="34" charset="0"/>
              </a:rPr>
              <a:t>Average daily wage US industrial worker $2)</a:t>
            </a:r>
            <a:endParaRPr lang="en-GB"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533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7977" y="298434"/>
            <a:ext cx="8911687" cy="1280890"/>
          </a:xfrm>
        </p:spPr>
        <p:txBody>
          <a:bodyPr/>
          <a:lstStyle/>
          <a:p>
            <a:pPr algn="ctr"/>
            <a:r>
              <a:rPr lang="en-GB" dirty="0" smtClean="0"/>
              <a:t>Rule of “Judge Lynch”</a:t>
            </a:r>
            <a:endParaRPr lang="en-GB" dirty="0"/>
          </a:p>
        </p:txBody>
      </p:sp>
      <p:pic>
        <p:nvPicPr>
          <p:cNvPr id="3074" name="Picture 2" descr="Vigilance Committee Warning Po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669" y="2774516"/>
            <a:ext cx="5198302" cy="375780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igilance Committee hanging of James Stuart on July 11, 1851, San Francisco, Californ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7550" y="2721952"/>
            <a:ext cx="6057334" cy="45243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6044" y="1052186"/>
            <a:ext cx="11334045" cy="1384995"/>
          </a:xfrm>
          <a:prstGeom prst="rect">
            <a:avLst/>
          </a:prstGeom>
          <a:noFill/>
        </p:spPr>
        <p:txBody>
          <a:bodyPr wrap="square" rtlCol="0">
            <a:spAutoFit/>
          </a:bodyPr>
          <a:lstStyle/>
          <a:p>
            <a:r>
              <a:rPr lang="en-GB" sz="2800" dirty="0" smtClean="0">
                <a:latin typeface="Arial" panose="020B0604020202020204" pitchFamily="34" charset="0"/>
                <a:cs typeface="Arial" panose="020B0604020202020204" pitchFamily="34" charset="0"/>
              </a:rPr>
              <a:t>Sites self regulating, problem of “claim jumping” …rising poverty as fewer get rich and population </a:t>
            </a:r>
            <a:r>
              <a:rPr lang="en-GB" sz="2800" dirty="0">
                <a:latin typeface="Arial" panose="020B0604020202020204" pitchFamily="34" charset="0"/>
                <a:cs typeface="Arial" panose="020B0604020202020204" pitchFamily="34" charset="0"/>
              </a:rPr>
              <a:t>i</a:t>
            </a:r>
            <a:r>
              <a:rPr lang="en-GB" sz="2800" dirty="0" smtClean="0">
                <a:latin typeface="Arial" panose="020B0604020202020204" pitchFamily="34" charset="0"/>
                <a:cs typeface="Arial" panose="020B0604020202020204" pitchFamily="34" charset="0"/>
              </a:rPr>
              <a:t>ncrease…trials ‘fair’, fast, and lethal</a:t>
            </a:r>
          </a:p>
          <a:p>
            <a:endParaRPr lang="en-GB" sz="2800" dirty="0"/>
          </a:p>
        </p:txBody>
      </p:sp>
    </p:spTree>
    <p:extLst>
      <p:ext uri="{BB962C8B-B14F-4D97-AF65-F5344CB8AC3E}">
        <p14:creationId xmlns:p14="http://schemas.microsoft.com/office/powerpoint/2010/main" val="350639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3345" y="104821"/>
            <a:ext cx="9332912" cy="1280890"/>
          </a:xfrm>
        </p:spPr>
        <p:txBody>
          <a:bodyPr>
            <a:normAutofit/>
          </a:bodyPr>
          <a:lstStyle/>
          <a:p>
            <a:r>
              <a:rPr lang="en-GB" dirty="0" smtClean="0"/>
              <a:t>How violent? (</a:t>
            </a:r>
            <a:r>
              <a:rPr lang="en-GB" sz="2700" dirty="0" smtClean="0"/>
              <a:t>homicides per 100,000..100 = 1% chance of getting murdered each year)</a:t>
            </a:r>
            <a:endParaRPr lang="en-GB" sz="27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66615297"/>
              </p:ext>
            </p:extLst>
          </p:nvPr>
        </p:nvGraphicFramePr>
        <p:xfrm>
          <a:off x="2162175" y="1314097"/>
          <a:ext cx="6048376" cy="2286000"/>
        </p:xfrm>
        <a:graphic>
          <a:graphicData uri="http://schemas.openxmlformats.org/drawingml/2006/table">
            <a:tbl>
              <a:tblPr firstRow="1" bandRow="1">
                <a:tableStyleId>{5C22544A-7EE6-4342-B048-85BDC9FD1C3A}</a:tableStyleId>
              </a:tblPr>
              <a:tblGrid>
                <a:gridCol w="2663278">
                  <a:extLst>
                    <a:ext uri="{9D8B030D-6E8A-4147-A177-3AD203B41FA5}">
                      <a16:colId xmlns:a16="http://schemas.microsoft.com/office/drawing/2014/main" val="3082732958"/>
                    </a:ext>
                  </a:extLst>
                </a:gridCol>
                <a:gridCol w="1597925">
                  <a:extLst>
                    <a:ext uri="{9D8B030D-6E8A-4147-A177-3AD203B41FA5}">
                      <a16:colId xmlns:a16="http://schemas.microsoft.com/office/drawing/2014/main" val="3556502763"/>
                    </a:ext>
                  </a:extLst>
                </a:gridCol>
                <a:gridCol w="1787173">
                  <a:extLst>
                    <a:ext uri="{9D8B030D-6E8A-4147-A177-3AD203B41FA5}">
                      <a16:colId xmlns:a16="http://schemas.microsoft.com/office/drawing/2014/main" val="3329625938"/>
                    </a:ext>
                  </a:extLst>
                </a:gridCol>
              </a:tblGrid>
              <a:tr h="418465">
                <a:tc>
                  <a:txBody>
                    <a:bodyPr/>
                    <a:lstStyle/>
                    <a:p>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England</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USA</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881712284"/>
                  </a:ext>
                </a:extLst>
              </a:tr>
              <a:tr h="418465">
                <a:tc>
                  <a:txBody>
                    <a:bodyPr/>
                    <a:lstStyle/>
                    <a:p>
                      <a:r>
                        <a:rPr lang="en-GB" sz="2400" dirty="0" smtClean="0">
                          <a:latin typeface="Arial" panose="020B0604020202020204" pitchFamily="34" charset="0"/>
                          <a:cs typeface="Arial" panose="020B0604020202020204" pitchFamily="34" charset="0"/>
                        </a:rPr>
                        <a:t>1700</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8.9</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30.0</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05734272"/>
                  </a:ext>
                </a:extLst>
              </a:tr>
              <a:tr h="418465">
                <a:tc>
                  <a:txBody>
                    <a:bodyPr/>
                    <a:lstStyle/>
                    <a:p>
                      <a:r>
                        <a:rPr lang="en-GB" sz="2400" dirty="0" smtClean="0">
                          <a:latin typeface="Arial" panose="020B0604020202020204" pitchFamily="34" charset="0"/>
                          <a:cs typeface="Arial" panose="020B0604020202020204" pitchFamily="34" charset="0"/>
                        </a:rPr>
                        <a:t>1800</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5.0</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20.0</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82744854"/>
                  </a:ext>
                </a:extLst>
              </a:tr>
              <a:tr h="418465">
                <a:tc>
                  <a:txBody>
                    <a:bodyPr/>
                    <a:lstStyle/>
                    <a:p>
                      <a:r>
                        <a:rPr lang="en-GB" sz="2400" dirty="0" smtClean="0">
                          <a:latin typeface="Arial" panose="020B0604020202020204" pitchFamily="34" charset="0"/>
                          <a:cs typeface="Arial" panose="020B0604020202020204" pitchFamily="34" charset="0"/>
                        </a:rPr>
                        <a:t>1850</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3.0</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15.0</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77229698"/>
                  </a:ext>
                </a:extLst>
              </a:tr>
              <a:tr h="418465">
                <a:tc>
                  <a:txBody>
                    <a:bodyPr/>
                    <a:lstStyle/>
                    <a:p>
                      <a:r>
                        <a:rPr lang="en-GB" sz="2400" dirty="0" smtClean="0">
                          <a:latin typeface="Arial" panose="020B0604020202020204" pitchFamily="34" charset="0"/>
                          <a:cs typeface="Arial" panose="020B0604020202020204" pitchFamily="34" charset="0"/>
                        </a:rPr>
                        <a:t>2020</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1.0</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7.0</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90679816"/>
                  </a:ext>
                </a:extLst>
              </a:tr>
            </a:tbl>
          </a:graphicData>
        </a:graphic>
      </p:graphicFrame>
      <p:sp>
        <p:nvSpPr>
          <p:cNvPr id="5" name="TextBox 4"/>
          <p:cNvSpPr txBox="1"/>
          <p:nvPr/>
        </p:nvSpPr>
        <p:spPr>
          <a:xfrm>
            <a:off x="1688393" y="3933120"/>
            <a:ext cx="9408345" cy="1815882"/>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Average for California 1850…..65.0 per 100,0000</a:t>
            </a:r>
          </a:p>
          <a:p>
            <a:r>
              <a:rPr lang="en-GB" sz="2800" dirty="0" smtClean="0">
                <a:latin typeface="Arial" panose="020B0604020202020204" pitchFamily="34" charset="0"/>
                <a:cs typeface="Arial" panose="020B0604020202020204" pitchFamily="34" charset="0"/>
              </a:rPr>
              <a:t>…Mining communities …..87.00….several 100+</a:t>
            </a:r>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…British Columbia 1855-1857….2.5</a:t>
            </a:r>
          </a:p>
          <a:p>
            <a:r>
              <a:rPr lang="en-GB" sz="2800" dirty="0">
                <a:latin typeface="Arial" panose="020B0604020202020204" pitchFamily="34" charset="0"/>
                <a:cs typeface="Arial" panose="020B0604020202020204" pitchFamily="34" charset="0"/>
              </a:rPr>
              <a:t> </a:t>
            </a:r>
            <a:r>
              <a:rPr lang="en-GB" sz="2800" dirty="0" smtClean="0">
                <a:latin typeface="Arial" panose="020B0604020202020204" pitchFamily="34" charset="0"/>
                <a:cs typeface="Arial" panose="020B0604020202020204" pitchFamily="34" charset="0"/>
              </a:rPr>
              <a:t>(</a:t>
            </a:r>
            <a:r>
              <a:rPr lang="en-GB" sz="2400" dirty="0" smtClean="0">
                <a:latin typeface="Arial" panose="020B0604020202020204" pitchFamily="34" charset="0"/>
                <a:cs typeface="Arial" panose="020B0604020202020204" pitchFamily="34" charset="0"/>
              </a:rPr>
              <a:t>Ohio State University…Homicides in US Randolph Roth 20210)    </a:t>
            </a:r>
            <a:endParaRPr lang="en-GB" sz="2400" dirty="0">
              <a:latin typeface="Arial" panose="020B0604020202020204" pitchFamily="34" charset="0"/>
              <a:cs typeface="Arial" panose="020B0604020202020204" pitchFamily="34" charset="0"/>
            </a:endParaRPr>
          </a:p>
        </p:txBody>
      </p:sp>
      <p:sp>
        <p:nvSpPr>
          <p:cNvPr id="3" name="TextBox 2"/>
          <p:cNvSpPr txBox="1"/>
          <p:nvPr/>
        </p:nvSpPr>
        <p:spPr>
          <a:xfrm>
            <a:off x="1986844" y="6163734"/>
            <a:ext cx="7961282" cy="523220"/>
          </a:xfrm>
          <a:prstGeom prst="rect">
            <a:avLst/>
          </a:prstGeom>
          <a:noFill/>
        </p:spPr>
        <p:txBody>
          <a:bodyPr wrap="none" rtlCol="0">
            <a:spAutoFit/>
          </a:bodyPr>
          <a:lstStyle/>
          <a:p>
            <a:r>
              <a:rPr lang="en-GB" sz="2800" dirty="0">
                <a:latin typeface="Arial" panose="020B0604020202020204" pitchFamily="34" charset="0"/>
                <a:cs typeface="Arial" panose="020B0604020202020204" pitchFamily="34" charset="0"/>
              </a:rPr>
              <a:t>Ecuador, Venezuela …today 120.0,  Mexico 75.0</a:t>
            </a:r>
          </a:p>
        </p:txBody>
      </p:sp>
    </p:spTree>
    <p:extLst>
      <p:ext uri="{BB962C8B-B14F-4D97-AF65-F5344CB8AC3E}">
        <p14:creationId xmlns:p14="http://schemas.microsoft.com/office/powerpoint/2010/main" val="188026282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5672" y="336949"/>
            <a:ext cx="8911687" cy="1280890"/>
          </a:xfrm>
        </p:spPr>
        <p:txBody>
          <a:bodyPr/>
          <a:lstStyle/>
          <a:p>
            <a:r>
              <a:rPr lang="en-GB" dirty="0" smtClean="0"/>
              <a:t>State Government established….fast</a:t>
            </a:r>
            <a:endParaRPr lang="en-GB" dirty="0"/>
          </a:p>
        </p:txBody>
      </p:sp>
      <p:sp>
        <p:nvSpPr>
          <p:cNvPr id="3" name="Content Placeholder 2"/>
          <p:cNvSpPr>
            <a:spLocks noGrp="1"/>
          </p:cNvSpPr>
          <p:nvPr>
            <p:ph idx="1"/>
          </p:nvPr>
        </p:nvSpPr>
        <p:spPr>
          <a:xfrm>
            <a:off x="570476" y="1591734"/>
            <a:ext cx="11305436" cy="3905956"/>
          </a:xfrm>
        </p:spPr>
        <p:txBody>
          <a:bodyPr>
            <a:normAutofit/>
          </a:bodyPr>
          <a:lstStyle/>
          <a:p>
            <a:r>
              <a:rPr lang="en-GB" sz="2600" dirty="0" smtClean="0">
                <a:latin typeface="Arial" panose="020B0604020202020204" pitchFamily="34" charset="0"/>
                <a:cs typeface="Arial" panose="020B0604020202020204" pitchFamily="34" charset="0"/>
              </a:rPr>
              <a:t>Constitution written 1849 and ratified same year,…approved by Congress…California “free state” 1850</a:t>
            </a:r>
          </a:p>
          <a:p>
            <a:pPr lvl="2"/>
            <a:r>
              <a:rPr lang="en-GB" sz="2600" dirty="0" smtClean="0">
                <a:latin typeface="Arial" panose="020B0604020202020204" pitchFamily="34" charset="0"/>
                <a:cs typeface="Arial" panose="020B0604020202020204" pitchFamily="34" charset="0"/>
              </a:rPr>
              <a:t>Universal white male suffrage</a:t>
            </a:r>
          </a:p>
          <a:p>
            <a:pPr lvl="2"/>
            <a:r>
              <a:rPr lang="en-GB" sz="2600" dirty="0" smtClean="0">
                <a:latin typeface="Arial" panose="020B0604020202020204" pitchFamily="34" charset="0"/>
                <a:cs typeface="Arial" panose="020B0604020202020204" pitchFamily="34" charset="0"/>
              </a:rPr>
              <a:t>Slavery “outlawed”…..existing slaves become indentured servants</a:t>
            </a:r>
          </a:p>
          <a:p>
            <a:pPr lvl="2"/>
            <a:r>
              <a:rPr lang="en-GB" sz="2600" dirty="0" smtClean="0">
                <a:latin typeface="Arial" panose="020B0604020202020204" pitchFamily="34" charset="0"/>
                <a:cs typeface="Arial" panose="020B0604020202020204" pitchFamily="34" charset="0"/>
              </a:rPr>
              <a:t>Women allowed own property, get divorced…state needs women</a:t>
            </a:r>
          </a:p>
          <a:p>
            <a:pPr lvl="2"/>
            <a:r>
              <a:rPr lang="en-GB" sz="2600" dirty="0" smtClean="0">
                <a:latin typeface="Arial" panose="020B0604020202020204" pitchFamily="34" charset="0"/>
                <a:cs typeface="Arial" panose="020B0604020202020204" pitchFamily="34" charset="0"/>
              </a:rPr>
              <a:t>Public education, taxation, civil service</a:t>
            </a:r>
          </a:p>
          <a:p>
            <a:pPr lvl="2"/>
            <a:r>
              <a:rPr lang="en-GB" sz="2600" dirty="0" smtClean="0">
                <a:latin typeface="Arial" panose="020B0604020202020204" pitchFamily="34" charset="0"/>
                <a:cs typeface="Arial" panose="020B0604020202020204" pitchFamily="34" charset="0"/>
              </a:rPr>
              <a:t>Property and corporate law systems. State Supreme Court  </a:t>
            </a:r>
          </a:p>
          <a:p>
            <a:pPr lvl="2"/>
            <a:endParaRPr lang="en-GB" sz="2600" dirty="0" smtClean="0">
              <a:latin typeface="Arial" panose="020B0604020202020204" pitchFamily="34" charset="0"/>
              <a:cs typeface="Arial" panose="020B0604020202020204" pitchFamily="34" charset="0"/>
            </a:endParaRPr>
          </a:p>
          <a:p>
            <a:pPr lvl="1"/>
            <a:endParaRPr lang="en-GB" sz="2400" dirty="0" smtClean="0">
              <a:latin typeface="Arial" panose="020B0604020202020204" pitchFamily="34" charset="0"/>
              <a:cs typeface="Arial" panose="020B0604020202020204" pitchFamily="34" charset="0"/>
            </a:endParaRPr>
          </a:p>
          <a:p>
            <a:endParaRPr lang="en-GB" dirty="0"/>
          </a:p>
          <a:p>
            <a:pPr marL="0" indent="0">
              <a:buNone/>
            </a:pPr>
            <a:endParaRPr lang="en-GB" sz="2400" dirty="0">
              <a:latin typeface="Arial" panose="020B0604020202020204" pitchFamily="34" charset="0"/>
              <a:cs typeface="Arial" panose="020B0604020202020204" pitchFamily="34" charset="0"/>
            </a:endParaRPr>
          </a:p>
          <a:p>
            <a:pPr lvl="1"/>
            <a:endParaRPr lang="en-GB" dirty="0" smtClean="0"/>
          </a:p>
          <a:p>
            <a:pPr lvl="1"/>
            <a:endParaRPr lang="en-GB" dirty="0" smtClean="0"/>
          </a:p>
          <a:p>
            <a:endParaRPr lang="en-GB" dirty="0"/>
          </a:p>
          <a:p>
            <a:endParaRPr lang="en-GB" dirty="0" smtClean="0"/>
          </a:p>
          <a:p>
            <a:endParaRPr lang="en-GB" dirty="0"/>
          </a:p>
          <a:p>
            <a:endParaRPr lang="en-GB" dirty="0" smtClean="0"/>
          </a:p>
          <a:p>
            <a:endParaRPr lang="en-GB" dirty="0"/>
          </a:p>
          <a:p>
            <a:endParaRPr lang="en-GB" dirty="0"/>
          </a:p>
        </p:txBody>
      </p:sp>
      <p:sp>
        <p:nvSpPr>
          <p:cNvPr id="4" name="Content Placeholder 2"/>
          <p:cNvSpPr txBox="1">
            <a:spLocks/>
          </p:cNvSpPr>
          <p:nvPr/>
        </p:nvSpPr>
        <p:spPr>
          <a:xfrm>
            <a:off x="765914" y="5086350"/>
            <a:ext cx="10414848" cy="97155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endParaRPr lang="en-GB" dirty="0" smtClean="0"/>
          </a:p>
          <a:p>
            <a:pPr marL="0" indent="0">
              <a:buFont typeface="Wingdings 3" charset="2"/>
              <a:buNone/>
            </a:pPr>
            <a:endParaRPr lang="en-GB" sz="2400" dirty="0" smtClean="0">
              <a:latin typeface="Arial" panose="020B0604020202020204" pitchFamily="34" charset="0"/>
              <a:cs typeface="Arial" panose="020B0604020202020204" pitchFamily="34" charset="0"/>
            </a:endParaRPr>
          </a:p>
          <a:p>
            <a:pPr lvl="1"/>
            <a:endParaRPr lang="en-GB" dirty="0" smtClean="0"/>
          </a:p>
          <a:p>
            <a:pPr lvl="1"/>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a:p>
        </p:txBody>
      </p:sp>
      <p:sp>
        <p:nvSpPr>
          <p:cNvPr id="5" name="Content Placeholder 2"/>
          <p:cNvSpPr txBox="1">
            <a:spLocks/>
          </p:cNvSpPr>
          <p:nvPr/>
        </p:nvSpPr>
        <p:spPr>
          <a:xfrm>
            <a:off x="756356" y="5939720"/>
            <a:ext cx="10899950" cy="258127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GB" sz="2800" dirty="0" smtClean="0">
                <a:latin typeface="Arial" panose="020B0604020202020204" pitchFamily="34" charset="0"/>
                <a:cs typeface="Arial" panose="020B0604020202020204" pitchFamily="34" charset="0"/>
              </a:rPr>
              <a:t>State Government turns attention on enforcing “Manifest Destiny”</a:t>
            </a:r>
          </a:p>
          <a:p>
            <a:pPr marL="457200" lvl="1" indent="0">
              <a:buNone/>
            </a:pPr>
            <a:endParaRPr lang="en-GB" sz="2800" dirty="0" smtClean="0">
              <a:latin typeface="Arial" panose="020B0604020202020204" pitchFamily="34" charset="0"/>
              <a:cs typeface="Arial" panose="020B0604020202020204" pitchFamily="34" charset="0"/>
            </a:endParaRPr>
          </a:p>
          <a:p>
            <a:endParaRPr lang="en-GB" dirty="0" smtClean="0"/>
          </a:p>
          <a:p>
            <a:pPr marL="0" indent="0">
              <a:buFont typeface="Wingdings 3" charset="2"/>
              <a:buNone/>
            </a:pPr>
            <a:endParaRPr lang="en-GB" sz="2400" dirty="0" smtClean="0">
              <a:latin typeface="Arial" panose="020B0604020202020204" pitchFamily="34" charset="0"/>
              <a:cs typeface="Arial" panose="020B0604020202020204" pitchFamily="34" charset="0"/>
            </a:endParaRPr>
          </a:p>
          <a:p>
            <a:pPr lvl="1"/>
            <a:endParaRPr lang="en-GB" dirty="0" smtClean="0"/>
          </a:p>
          <a:p>
            <a:pPr lvl="1"/>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a:p>
        </p:txBody>
      </p:sp>
    </p:spTree>
    <p:extLst>
      <p:ext uri="{BB962C8B-B14F-4D97-AF65-F5344CB8AC3E}">
        <p14:creationId xmlns:p14="http://schemas.microsoft.com/office/powerpoint/2010/main" val="213230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7418" y="285902"/>
            <a:ext cx="8911687" cy="1280890"/>
          </a:xfrm>
        </p:spPr>
        <p:txBody>
          <a:bodyPr/>
          <a:lstStyle/>
          <a:p>
            <a:pPr algn="ctr"/>
            <a:r>
              <a:rPr lang="en-GB" dirty="0" smtClean="0"/>
              <a:t>Golden State Governance</a:t>
            </a:r>
            <a:endParaRPr lang="en-GB" dirty="0"/>
          </a:p>
        </p:txBody>
      </p:sp>
      <p:pic>
        <p:nvPicPr>
          <p:cNvPr id="1026" name="Picture 2" descr="https://upload.wikimedia.org/wikipedia/commons/thumb/f/f0/Peter_Hardeman_Burnett_-_circa_1860.jpg/220px-Peter_Hardeman_Burnett_-_circa_186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6497" y="1657350"/>
            <a:ext cx="4973815" cy="52006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40670" y="1024467"/>
            <a:ext cx="3829895"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Peter Burnett ( 1807-1895</a:t>
            </a:r>
            <a:r>
              <a:rPr lang="en-GB" dirty="0" smtClean="0"/>
              <a:t>)</a:t>
            </a:r>
            <a:endParaRPr lang="en-GB" dirty="0"/>
          </a:p>
        </p:txBody>
      </p:sp>
      <p:sp>
        <p:nvSpPr>
          <p:cNvPr id="4" name="TextBox 3"/>
          <p:cNvSpPr txBox="1"/>
          <p:nvPr/>
        </p:nvSpPr>
        <p:spPr>
          <a:xfrm>
            <a:off x="5469466" y="1310922"/>
            <a:ext cx="6553200" cy="1200329"/>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Missouri slave owner, moves to Oregon to escape debt …authors “lash law”…whipping free blacks who </a:t>
            </a:r>
            <a:r>
              <a:rPr lang="en-GB" sz="2400" dirty="0" smtClean="0">
                <a:latin typeface="Arial" panose="020B0604020202020204" pitchFamily="34" charset="0"/>
                <a:cs typeface="Arial" panose="020B0604020202020204" pitchFamily="34" charset="0"/>
              </a:rPr>
              <a:t>do </a:t>
            </a:r>
            <a:r>
              <a:rPr lang="en-GB" sz="2400" dirty="0">
                <a:latin typeface="Arial" panose="020B0604020202020204" pitchFamily="34" charset="0"/>
                <a:cs typeface="Arial" panose="020B0604020202020204" pitchFamily="34" charset="0"/>
              </a:rPr>
              <a:t>not leave </a:t>
            </a:r>
            <a:r>
              <a:rPr lang="en-GB" sz="2400" dirty="0" smtClean="0">
                <a:latin typeface="Arial" panose="020B0604020202020204" pitchFamily="34" charset="0"/>
                <a:cs typeface="Arial" panose="020B0604020202020204" pitchFamily="34" charset="0"/>
              </a:rPr>
              <a:t>state</a:t>
            </a:r>
            <a:endParaRPr lang="en-GB" sz="2400" dirty="0">
              <a:latin typeface="Arial" panose="020B0604020202020204" pitchFamily="34" charset="0"/>
              <a:cs typeface="Arial" panose="020B0604020202020204" pitchFamily="34" charset="0"/>
            </a:endParaRPr>
          </a:p>
        </p:txBody>
      </p:sp>
      <p:sp>
        <p:nvSpPr>
          <p:cNvPr id="5" name="TextBox 4"/>
          <p:cNvSpPr txBox="1"/>
          <p:nvPr/>
        </p:nvSpPr>
        <p:spPr>
          <a:xfrm>
            <a:off x="5462411" y="3246615"/>
            <a:ext cx="6910211" cy="461665"/>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Moves to California, elected Governor 1849-1851</a:t>
            </a:r>
          </a:p>
        </p:txBody>
      </p:sp>
      <p:sp>
        <p:nvSpPr>
          <p:cNvPr id="7" name="TextBox 6"/>
          <p:cNvSpPr txBox="1"/>
          <p:nvPr/>
        </p:nvSpPr>
        <p:spPr>
          <a:xfrm>
            <a:off x="5366104" y="4309534"/>
            <a:ext cx="7096815" cy="2308324"/>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Passes “Act for the Preservation and Protection of</a:t>
            </a:r>
          </a:p>
          <a:p>
            <a:r>
              <a:rPr lang="en-GB" sz="2400" dirty="0">
                <a:latin typeface="Arial" panose="020B0604020202020204" pitchFamily="34" charset="0"/>
                <a:cs typeface="Arial" panose="020B0604020202020204" pitchFamily="34" charset="0"/>
              </a:rPr>
              <a:t>Indians</a:t>
            </a:r>
            <a:r>
              <a:rPr lang="en-GB" sz="2400" dirty="0" smtClean="0">
                <a:latin typeface="Arial" panose="020B0604020202020204" pitchFamily="34" charset="0"/>
                <a:cs typeface="Arial" panose="020B0604020202020204" pitchFamily="34" charset="0"/>
              </a:rPr>
              <a:t>” 1850</a:t>
            </a:r>
          </a:p>
          <a:p>
            <a:r>
              <a:rPr lang="en-GB" sz="2400" dirty="0" smtClean="0">
                <a:latin typeface="Arial" panose="020B0604020202020204" pitchFamily="34" charset="0"/>
                <a:cs typeface="Arial" panose="020B0604020202020204" pitchFamily="34" charset="0"/>
              </a:rPr>
              <a:t>…..</a:t>
            </a:r>
            <a:r>
              <a:rPr lang="en-GB" sz="2400" dirty="0">
                <a:latin typeface="Arial" panose="020B0604020202020204" pitchFamily="34" charset="0"/>
                <a:cs typeface="Arial" panose="020B0604020202020204" pitchFamily="34" charset="0"/>
              </a:rPr>
              <a:t>children to be removed from parents</a:t>
            </a:r>
          </a:p>
          <a:p>
            <a:r>
              <a:rPr lang="en-GB" sz="2400" dirty="0" smtClean="0">
                <a:latin typeface="Arial" panose="020B0604020202020204" pitchFamily="34" charset="0"/>
                <a:cs typeface="Arial" panose="020B0604020202020204" pitchFamily="34" charset="0"/>
              </a:rPr>
              <a:t>…..adults to moved to reservations ..or shot</a:t>
            </a:r>
          </a:p>
          <a:p>
            <a:r>
              <a:rPr lang="en-GB" sz="2400" dirty="0" smtClean="0">
                <a:latin typeface="Arial" panose="020B0604020202020204" pitchFamily="34" charset="0"/>
                <a:cs typeface="Arial" panose="020B0604020202020204" pitchFamily="34" charset="0"/>
              </a:rPr>
              <a:t>…. no </a:t>
            </a:r>
            <a:r>
              <a:rPr lang="en-GB" sz="2400" dirty="0">
                <a:latin typeface="Arial" panose="020B0604020202020204" pitchFamily="34" charset="0"/>
                <a:cs typeface="Arial" panose="020B0604020202020204" pitchFamily="34" charset="0"/>
              </a:rPr>
              <a:t>Indian legal </a:t>
            </a:r>
            <a:r>
              <a:rPr lang="en-GB" sz="2400" dirty="0" smtClean="0">
                <a:latin typeface="Arial" panose="020B0604020202020204" pitchFamily="34" charset="0"/>
                <a:cs typeface="Arial" panose="020B0604020202020204" pitchFamily="34" charset="0"/>
              </a:rPr>
              <a:t>representation</a:t>
            </a:r>
          </a:p>
          <a:p>
            <a:r>
              <a:rPr lang="en-GB" sz="2400" dirty="0" smtClean="0">
                <a:latin typeface="Arial" panose="020B0604020202020204" pitchFamily="34" charset="0"/>
                <a:cs typeface="Arial" panose="020B0604020202020204" pitchFamily="34" charset="0"/>
              </a:rPr>
              <a:t>…..funds State </a:t>
            </a:r>
            <a:r>
              <a:rPr lang="en-GB" sz="2400" dirty="0">
                <a:latin typeface="Arial" panose="020B0604020202020204" pitchFamily="34" charset="0"/>
                <a:cs typeface="Arial" panose="020B0604020202020204" pitchFamily="34" charset="0"/>
              </a:rPr>
              <a:t>Militia to </a:t>
            </a:r>
            <a:r>
              <a:rPr lang="en-GB" sz="2400" dirty="0" smtClean="0">
                <a:latin typeface="Arial" panose="020B0604020202020204" pitchFamily="34" charset="0"/>
                <a:cs typeface="Arial" panose="020B0604020202020204" pitchFamily="34" charset="0"/>
              </a:rPr>
              <a:t>enforce</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342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4746" y="254963"/>
            <a:ext cx="11469511" cy="1280890"/>
          </a:xfrm>
        </p:spPr>
        <p:txBody>
          <a:bodyPr/>
          <a:lstStyle/>
          <a:p>
            <a:pPr algn="ctr"/>
            <a:r>
              <a:rPr lang="en-GB" dirty="0" smtClean="0"/>
              <a:t>The politics of Manifest Destiny……</a:t>
            </a:r>
            <a:endParaRPr lang="en-GB" dirty="0"/>
          </a:p>
        </p:txBody>
      </p:sp>
      <p:sp>
        <p:nvSpPr>
          <p:cNvPr id="4" name="TextBox 3"/>
          <p:cNvSpPr txBox="1"/>
          <p:nvPr/>
        </p:nvSpPr>
        <p:spPr>
          <a:xfrm>
            <a:off x="2153991" y="2040255"/>
            <a:ext cx="10038009" cy="1200329"/>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that a war of extermination will continue to be waged</a:t>
            </a:r>
          </a:p>
          <a:p>
            <a:r>
              <a:rPr lang="en-GB" sz="2400" dirty="0">
                <a:latin typeface="Arial" panose="020B0604020202020204" pitchFamily="34" charset="0"/>
                <a:cs typeface="Arial" panose="020B0604020202020204" pitchFamily="34" charset="0"/>
              </a:rPr>
              <a:t> between the races until the </a:t>
            </a:r>
            <a:r>
              <a:rPr lang="en-GB" sz="2400" dirty="0">
                <a:latin typeface="Arial" panose="020B0604020202020204" pitchFamily="34" charset="0"/>
                <a:cs typeface="Arial" panose="020B0604020202020204" pitchFamily="34" charset="0"/>
                <a:hlinkClick r:id="rId2" tooltip="Native Americans in the United States"/>
              </a:rPr>
              <a:t>Indian race</a:t>
            </a:r>
            <a:r>
              <a:rPr lang="en-GB" sz="2400" dirty="0">
                <a:latin typeface="Arial" panose="020B0604020202020204" pitchFamily="34" charset="0"/>
                <a:cs typeface="Arial" panose="020B0604020202020204" pitchFamily="34" charset="0"/>
              </a:rPr>
              <a:t> becomes</a:t>
            </a:r>
          </a:p>
          <a:p>
            <a:r>
              <a:rPr lang="en-GB" sz="2400" dirty="0">
                <a:latin typeface="Arial" panose="020B0604020202020204" pitchFamily="34" charset="0"/>
                <a:cs typeface="Arial" panose="020B0604020202020204" pitchFamily="34" charset="0"/>
              </a:rPr>
              <a:t> extinct must be expected</a:t>
            </a:r>
            <a:r>
              <a:rPr lang="en-GB" dirty="0" smtClean="0"/>
              <a:t>.”</a:t>
            </a:r>
            <a:endParaRPr lang="en-GB" dirty="0"/>
          </a:p>
        </p:txBody>
      </p:sp>
      <p:sp>
        <p:nvSpPr>
          <p:cNvPr id="5" name="TextBox 4"/>
          <p:cNvSpPr txBox="1"/>
          <p:nvPr/>
        </p:nvSpPr>
        <p:spPr>
          <a:xfrm>
            <a:off x="1512217" y="3708611"/>
            <a:ext cx="10180992" cy="1569660"/>
          </a:xfrm>
          <a:prstGeom prst="rect">
            <a:avLst/>
          </a:prstGeom>
          <a:noFill/>
        </p:spPr>
        <p:txBody>
          <a:bodyPr wrap="none" rtlCol="0">
            <a:spAutoFit/>
          </a:bodyPr>
          <a:lstStyle/>
          <a:p>
            <a:r>
              <a:rPr lang="en-GB" sz="2400" b="1" dirty="0">
                <a:latin typeface="Arial" panose="020B0604020202020204" pitchFamily="34" charset="0"/>
                <a:cs typeface="Arial" panose="020B0604020202020204" pitchFamily="34" charset="0"/>
              </a:rPr>
              <a:t>Foreigner Miners Act</a:t>
            </a:r>
            <a:r>
              <a:rPr lang="en-GB" sz="2400" dirty="0">
                <a:latin typeface="Arial" panose="020B0604020202020204" pitchFamily="34" charset="0"/>
                <a:cs typeface="Arial" panose="020B0604020202020204" pitchFamily="34" charset="0"/>
              </a:rPr>
              <a:t>….non white miners to pay $20 ($500)</a:t>
            </a:r>
          </a:p>
          <a:p>
            <a:r>
              <a:rPr lang="en-GB" sz="2400" dirty="0">
                <a:latin typeface="Arial" panose="020B0604020202020204" pitchFamily="34" charset="0"/>
                <a:cs typeface="Arial" panose="020B0604020202020204" pitchFamily="34" charset="0"/>
              </a:rPr>
              <a:t>a </a:t>
            </a:r>
            <a:r>
              <a:rPr lang="en-GB" sz="2400" dirty="0" smtClean="0">
                <a:latin typeface="Arial" panose="020B0604020202020204" pitchFamily="34" charset="0"/>
                <a:cs typeface="Arial" panose="020B0604020202020204" pitchFamily="34" charset="0"/>
              </a:rPr>
              <a:t>month in 2024 money) …reduced </a:t>
            </a:r>
            <a:r>
              <a:rPr lang="en-GB" sz="2400" dirty="0">
                <a:latin typeface="Arial" panose="020B0604020202020204" pitchFamily="34" charset="0"/>
                <a:cs typeface="Arial" panose="020B0604020202020204" pitchFamily="34" charset="0"/>
              </a:rPr>
              <a:t>to $5….</a:t>
            </a:r>
            <a:r>
              <a:rPr lang="en-GB" sz="2400" dirty="0" smtClean="0">
                <a:latin typeface="Arial" panose="020B0604020202020204" pitchFamily="34" charset="0"/>
                <a:cs typeface="Arial" panose="020B0604020202020204" pitchFamily="34" charset="0"/>
              </a:rPr>
              <a:t>removes </a:t>
            </a:r>
            <a:r>
              <a:rPr lang="en-GB" sz="2400" dirty="0">
                <a:latin typeface="Arial" panose="020B0604020202020204" pitchFamily="34" charset="0"/>
                <a:cs typeface="Arial" panose="020B0604020202020204" pitchFamily="34" charset="0"/>
              </a:rPr>
              <a:t>Chinese from mines</a:t>
            </a:r>
          </a:p>
          <a:p>
            <a:r>
              <a:rPr lang="en-GB" sz="2400" dirty="0">
                <a:latin typeface="Arial" panose="020B0604020202020204" pitchFamily="34" charset="0"/>
                <a:cs typeface="Arial" panose="020B0604020202020204" pitchFamily="34" charset="0"/>
              </a:rPr>
              <a:t>…move to </a:t>
            </a:r>
            <a:r>
              <a:rPr lang="en-GB" sz="2400" dirty="0" smtClean="0">
                <a:latin typeface="Arial" panose="020B0604020202020204" pitchFamily="34" charset="0"/>
                <a:cs typeface="Arial" panose="020B0604020202020204" pitchFamily="34" charset="0"/>
              </a:rPr>
              <a:t>cities. Laundry, </a:t>
            </a:r>
            <a:r>
              <a:rPr lang="en-GB" sz="2400" dirty="0">
                <a:latin typeface="Arial" panose="020B0604020202020204" pitchFamily="34" charset="0"/>
                <a:cs typeface="Arial" panose="020B0604020202020204" pitchFamily="34" charset="0"/>
              </a:rPr>
              <a:t>services, banking, trade</a:t>
            </a:r>
            <a:r>
              <a:rPr lang="en-GB" sz="2400" dirty="0" smtClean="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Legislature moves</a:t>
            </a:r>
          </a:p>
          <a:p>
            <a:r>
              <a:rPr lang="en-GB" sz="2400" dirty="0" smtClean="0">
                <a:latin typeface="Arial" panose="020B0604020202020204" pitchFamily="34" charset="0"/>
                <a:cs typeface="Arial" panose="020B0604020202020204" pitchFamily="34" charset="0"/>
              </a:rPr>
              <a:t>To remove from state….until railroads and need for workers</a:t>
            </a:r>
            <a:endParaRPr lang="en-GB" sz="2400" dirty="0">
              <a:latin typeface="Arial" panose="020B0604020202020204" pitchFamily="34" charset="0"/>
              <a:cs typeface="Arial" panose="020B0604020202020204" pitchFamily="34" charset="0"/>
            </a:endParaRPr>
          </a:p>
        </p:txBody>
      </p:sp>
      <p:sp>
        <p:nvSpPr>
          <p:cNvPr id="6" name="TextBox 5"/>
          <p:cNvSpPr txBox="1"/>
          <p:nvPr/>
        </p:nvSpPr>
        <p:spPr>
          <a:xfrm>
            <a:off x="1590957" y="5632733"/>
            <a:ext cx="9970558" cy="830997"/>
          </a:xfrm>
          <a:prstGeom prst="rect">
            <a:avLst/>
          </a:prstGeom>
          <a:noFill/>
        </p:spPr>
        <p:txBody>
          <a:bodyPr wrap="square" rtlCol="0">
            <a:spAutoFit/>
          </a:bodyPr>
          <a:lstStyle/>
          <a:p>
            <a:r>
              <a:rPr lang="en-GB" sz="2400" b="1" dirty="0" smtClean="0">
                <a:latin typeface="Arial" panose="020B0604020202020204" pitchFamily="34" charset="0"/>
                <a:cs typeface="Arial" panose="020B0604020202020204" pitchFamily="34" charset="0"/>
              </a:rPr>
              <a:t>Regarding free and enslaved blacks…attempts </a:t>
            </a:r>
            <a:r>
              <a:rPr lang="en-GB" sz="2400" dirty="0">
                <a:latin typeface="Arial" panose="020B0604020202020204" pitchFamily="34" charset="0"/>
                <a:cs typeface="Arial" panose="020B0604020202020204" pitchFamily="34" charset="0"/>
              </a:rPr>
              <a:t>to </a:t>
            </a:r>
            <a:r>
              <a:rPr lang="en-GB" sz="2400" dirty="0" smtClean="0">
                <a:latin typeface="Arial" panose="020B0604020202020204" pitchFamily="34" charset="0"/>
                <a:cs typeface="Arial" panose="020B0604020202020204" pitchFamily="34" charset="0"/>
              </a:rPr>
              <a:t>impose “lash law” …but </a:t>
            </a:r>
            <a:r>
              <a:rPr lang="en-GB" sz="2400" dirty="0">
                <a:latin typeface="Arial" panose="020B0604020202020204" pitchFamily="34" charset="0"/>
                <a:cs typeface="Arial" panose="020B0604020202020204" pitchFamily="34" charset="0"/>
              </a:rPr>
              <a:t>fails </a:t>
            </a:r>
            <a:r>
              <a:rPr lang="en-GB" sz="2400" dirty="0" smtClean="0">
                <a:latin typeface="Arial" panose="020B0604020202020204" pitchFamily="34" charset="0"/>
                <a:cs typeface="Arial" panose="020B0604020202020204" pitchFamily="34" charset="0"/>
              </a:rPr>
              <a:t>since most blacks already indentured servants…and valuable</a:t>
            </a:r>
            <a:endParaRPr lang="en-GB" sz="2400" dirty="0">
              <a:latin typeface="Arial" panose="020B0604020202020204" pitchFamily="34" charset="0"/>
              <a:cs typeface="Arial" panose="020B0604020202020204" pitchFamily="34" charset="0"/>
            </a:endParaRPr>
          </a:p>
        </p:txBody>
      </p:sp>
      <p:sp>
        <p:nvSpPr>
          <p:cNvPr id="7" name="TextBox 6"/>
          <p:cNvSpPr txBox="1"/>
          <p:nvPr/>
        </p:nvSpPr>
        <p:spPr>
          <a:xfrm>
            <a:off x="1530209" y="1561818"/>
            <a:ext cx="9793065" cy="523220"/>
          </a:xfrm>
          <a:prstGeom prst="rect">
            <a:avLst/>
          </a:prstGeom>
          <a:noFill/>
        </p:spPr>
        <p:txBody>
          <a:bodyPr wrap="none" rtlCol="0">
            <a:spAutoFit/>
          </a:bodyPr>
          <a:lstStyle/>
          <a:p>
            <a:r>
              <a:rPr lang="en-GB" sz="2800" b="1" dirty="0">
                <a:latin typeface="Arial" panose="020B0604020202020204" pitchFamily="34" charset="0"/>
                <a:cs typeface="Arial" panose="020B0604020202020204" pitchFamily="34" charset="0"/>
              </a:rPr>
              <a:t>Act of Preservation and Protection of Indians in practice</a:t>
            </a:r>
          </a:p>
        </p:txBody>
      </p:sp>
    </p:spTree>
    <p:extLst>
      <p:ext uri="{BB962C8B-B14F-4D97-AF65-F5344CB8AC3E}">
        <p14:creationId xmlns:p14="http://schemas.microsoft.com/office/powerpoint/2010/main" val="85620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3120" y="105677"/>
            <a:ext cx="8911687" cy="1280890"/>
          </a:xfrm>
        </p:spPr>
        <p:txBody>
          <a:bodyPr/>
          <a:lstStyle/>
          <a:p>
            <a:r>
              <a:rPr lang="en-GB" dirty="0" smtClean="0"/>
              <a:t>Napa Valley, Central California</a:t>
            </a:r>
            <a:endParaRPr lang="en-GB" dirty="0"/>
          </a:p>
        </p:txBody>
      </p:sp>
      <p:pic>
        <p:nvPicPr>
          <p:cNvPr id="4098" name="Picture 2" descr="Napa farm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582" y="611349"/>
            <a:ext cx="11644604" cy="6246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9349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8948" y="125000"/>
            <a:ext cx="11119554" cy="1280890"/>
          </a:xfrm>
        </p:spPr>
        <p:txBody>
          <a:bodyPr/>
          <a:lstStyle/>
          <a:p>
            <a:r>
              <a:rPr lang="en-GB" dirty="0" smtClean="0"/>
              <a:t>State Policy: Mass Killings and random murder</a:t>
            </a:r>
            <a:endParaRPr lang="en-GB" dirty="0"/>
          </a:p>
        </p:txBody>
      </p:sp>
      <p:pic>
        <p:nvPicPr>
          <p:cNvPr id="1026" name="Picture 2" descr="https://upload.wikimedia.org/wikipedia/commons/thumb/7/77/%22Protecting_The_Settlers%22_Illustration_by_JR_Browne_for_his_work_%22The_Indians_Of_California%22_1864.jpg/200px-%22Protecting_The_Settlers%22_Illustration_by_JR_Browne_for_his_work_%22The_Indians_Of_California%22_18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1552576"/>
            <a:ext cx="7040879" cy="53054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93595" y="782955"/>
            <a:ext cx="3746538" cy="830997"/>
          </a:xfrm>
          <a:prstGeom prst="rect">
            <a:avLst/>
          </a:prstGeom>
          <a:noFill/>
        </p:spPr>
        <p:txBody>
          <a:bodyPr wrap="none" rtlCol="0">
            <a:spAutoFit/>
          </a:bodyPr>
          <a:lstStyle/>
          <a:p>
            <a:r>
              <a:rPr lang="en-GB" sz="2000" dirty="0" smtClean="0">
                <a:latin typeface="Arial" panose="020B0604020202020204" pitchFamily="34" charset="0"/>
                <a:cs typeface="Arial" panose="020B0604020202020204" pitchFamily="34" charset="0"/>
              </a:rPr>
              <a:t>“</a:t>
            </a:r>
            <a:r>
              <a:rPr lang="en-GB" sz="2400" dirty="0" smtClean="0">
                <a:latin typeface="Arial" panose="020B0604020202020204" pitchFamily="34" charset="0"/>
                <a:cs typeface="Arial" panose="020B0604020202020204" pitchFamily="34" charset="0"/>
              </a:rPr>
              <a:t>Protecting the Settlers”</a:t>
            </a:r>
          </a:p>
          <a:p>
            <a:r>
              <a:rPr lang="en-GB" sz="2400" dirty="0" smtClean="0">
                <a:latin typeface="Arial" panose="020B0604020202020204" pitchFamily="34" charset="0"/>
                <a:cs typeface="Arial" panose="020B0604020202020204" pitchFamily="34" charset="0"/>
              </a:rPr>
              <a:t> (Harpers Magazine 1874</a:t>
            </a:r>
            <a:r>
              <a:rPr lang="en-GB" dirty="0" smtClean="0"/>
              <a:t>)</a:t>
            </a:r>
            <a:endParaRPr lang="en-GB" dirty="0"/>
          </a:p>
        </p:txBody>
      </p:sp>
      <p:sp>
        <p:nvSpPr>
          <p:cNvPr id="5" name="TextBox 4"/>
          <p:cNvSpPr txBox="1"/>
          <p:nvPr/>
        </p:nvSpPr>
        <p:spPr>
          <a:xfrm>
            <a:off x="7381875" y="1078441"/>
            <a:ext cx="6303645" cy="1200329"/>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Hidden history</a:t>
            </a:r>
          </a:p>
          <a:p>
            <a:r>
              <a:rPr lang="en-GB" sz="2400" dirty="0" smtClean="0">
                <a:latin typeface="Arial" panose="020B0604020202020204" pitchFamily="34" charset="0"/>
                <a:cs typeface="Arial" panose="020B0604020202020204" pitchFamily="34" charset="0"/>
              </a:rPr>
              <a:t>..not taught in schools. Till now</a:t>
            </a:r>
          </a:p>
          <a:p>
            <a:r>
              <a:rPr lang="en-GB" sz="2400" dirty="0" smtClean="0">
                <a:latin typeface="Arial" panose="020B0604020202020204" pitchFamily="34" charset="0"/>
                <a:cs typeface="Arial" panose="020B0604020202020204" pitchFamily="34" charset="0"/>
              </a:rPr>
              <a:t>..documented, not reported</a:t>
            </a:r>
          </a:p>
        </p:txBody>
      </p:sp>
      <p:sp>
        <p:nvSpPr>
          <p:cNvPr id="6" name="TextBox 5"/>
          <p:cNvSpPr txBox="1"/>
          <p:nvPr/>
        </p:nvSpPr>
        <p:spPr>
          <a:xfrm>
            <a:off x="7366635" y="2785110"/>
            <a:ext cx="4330609" cy="1938992"/>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Massacres occur throughout </a:t>
            </a:r>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Sierra Nevada </a:t>
            </a:r>
          </a:p>
          <a:p>
            <a:r>
              <a:rPr lang="en-GB" sz="2400" dirty="0" smtClean="0">
                <a:latin typeface="Arial" panose="020B0604020202020204" pitchFamily="34" charset="0"/>
                <a:cs typeface="Arial" panose="020B0604020202020204" pitchFamily="34" charset="0"/>
              </a:rPr>
              <a:t>….Old </a:t>
            </a:r>
            <a:r>
              <a:rPr lang="en-GB" sz="2400" dirty="0">
                <a:latin typeface="Arial" panose="020B0604020202020204" pitchFamily="34" charset="0"/>
                <a:cs typeface="Arial" panose="020B0604020202020204" pitchFamily="34" charset="0"/>
              </a:rPr>
              <a:t>Shasta Tow -300, </a:t>
            </a:r>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….Bridge </a:t>
            </a:r>
            <a:r>
              <a:rPr lang="en-GB" sz="2400" dirty="0">
                <a:latin typeface="Arial" panose="020B0604020202020204" pitchFamily="34" charset="0"/>
                <a:cs typeface="Arial" panose="020B0604020202020204" pitchFamily="34" charset="0"/>
              </a:rPr>
              <a:t>Gulch….150, </a:t>
            </a:r>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….Yontocket </a:t>
            </a:r>
            <a:r>
              <a:rPr lang="en-GB" sz="2400" dirty="0">
                <a:latin typeface="Arial" panose="020B0604020202020204" pitchFamily="34" charset="0"/>
                <a:cs typeface="Arial" panose="020B0604020202020204" pitchFamily="34" charset="0"/>
              </a:rPr>
              <a:t>Massacre….500.</a:t>
            </a:r>
          </a:p>
        </p:txBody>
      </p:sp>
      <p:sp>
        <p:nvSpPr>
          <p:cNvPr id="3" name="TextBox 2"/>
          <p:cNvSpPr txBox="1"/>
          <p:nvPr/>
        </p:nvSpPr>
        <p:spPr>
          <a:xfrm>
            <a:off x="7315344" y="5410200"/>
            <a:ext cx="4876656"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Exposed by “California Genocide” </a:t>
            </a:r>
          </a:p>
          <a:p>
            <a:r>
              <a:rPr lang="en-GB" sz="2400" dirty="0">
                <a:latin typeface="Arial" panose="020B0604020202020204" pitchFamily="34" charset="0"/>
                <a:cs typeface="Arial" panose="020B0604020202020204" pitchFamily="34" charset="0"/>
              </a:rPr>
              <a:t>Benjamin Madley `2016</a:t>
            </a:r>
          </a:p>
        </p:txBody>
      </p:sp>
    </p:spTree>
    <p:extLst>
      <p:ext uri="{BB962C8B-B14F-4D97-AF65-F5344CB8AC3E}">
        <p14:creationId xmlns:p14="http://schemas.microsoft.com/office/powerpoint/2010/main" val="159620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40" y="624110"/>
            <a:ext cx="10393679" cy="1280890"/>
          </a:xfrm>
        </p:spPr>
        <p:txBody>
          <a:bodyPr/>
          <a:lstStyle/>
          <a:p>
            <a:r>
              <a:rPr lang="en-GB" dirty="0" smtClean="0"/>
              <a:t>Yontocket Massacre…memoirs of Militia member</a:t>
            </a:r>
            <a:endParaRPr lang="en-GB" dirty="0"/>
          </a:p>
        </p:txBody>
      </p:sp>
      <p:sp>
        <p:nvSpPr>
          <p:cNvPr id="4" name="TextBox 3"/>
          <p:cNvSpPr txBox="1"/>
          <p:nvPr/>
        </p:nvSpPr>
        <p:spPr>
          <a:xfrm>
            <a:off x="2392680" y="1973580"/>
            <a:ext cx="8400056" cy="4401205"/>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a:t>
            </a:r>
            <a:r>
              <a:rPr lang="en-GB" sz="2800" dirty="0">
                <a:latin typeface="Arial" panose="020B0604020202020204" pitchFamily="34" charset="0"/>
                <a:cs typeface="Arial" panose="020B0604020202020204" pitchFamily="34" charset="0"/>
              </a:rPr>
              <a:t>The people got all around them… Every time </a:t>
            </a:r>
          </a:p>
          <a:p>
            <a:r>
              <a:rPr lang="en-GB" sz="2800" dirty="0">
                <a:latin typeface="Arial" panose="020B0604020202020204" pitchFamily="34" charset="0"/>
                <a:cs typeface="Arial" panose="020B0604020202020204" pitchFamily="34" charset="0"/>
              </a:rPr>
              <a:t>someone go out, never come back in… they set fire</a:t>
            </a:r>
          </a:p>
          <a:p>
            <a:r>
              <a:rPr lang="en-GB" sz="2800" dirty="0">
                <a:latin typeface="Arial" panose="020B0604020202020204" pitchFamily="34" charset="0"/>
                <a:cs typeface="Arial" panose="020B0604020202020204" pitchFamily="34" charset="0"/>
              </a:rPr>
              <a:t> to the house, the Indians' house. You could see</a:t>
            </a:r>
          </a:p>
          <a:p>
            <a:r>
              <a:rPr lang="en-GB" sz="2800" dirty="0">
                <a:latin typeface="Arial" panose="020B0604020202020204" pitchFamily="34" charset="0"/>
                <a:cs typeface="Arial" panose="020B0604020202020204" pitchFamily="34" charset="0"/>
              </a:rPr>
              <a:t> them just cutting heads off. They stick them things </a:t>
            </a:r>
          </a:p>
          <a:p>
            <a:r>
              <a:rPr lang="en-GB" sz="2800" dirty="0">
                <a:latin typeface="Arial" panose="020B0604020202020204" pitchFamily="34" charset="0"/>
                <a:cs typeface="Arial" panose="020B0604020202020204" pitchFamily="34" charset="0"/>
              </a:rPr>
              <a:t>into them; pretty soon they pick them up and throw</a:t>
            </a:r>
          </a:p>
          <a:p>
            <a:r>
              <a:rPr lang="en-GB" sz="2800" dirty="0">
                <a:latin typeface="Arial" panose="020B0604020202020204" pitchFamily="34" charset="0"/>
                <a:cs typeface="Arial" panose="020B0604020202020204" pitchFamily="34" charset="0"/>
              </a:rPr>
              <a:t> them right into the fire. Some of 'em tried to get </a:t>
            </a:r>
          </a:p>
          <a:p>
            <a:r>
              <a:rPr lang="en-GB" sz="2800" dirty="0">
                <a:latin typeface="Arial" panose="020B0604020202020204" pitchFamily="34" charset="0"/>
                <a:cs typeface="Arial" panose="020B0604020202020204" pitchFamily="34" charset="0"/>
              </a:rPr>
              <a:t>away, run down the slough. Soon as they get down</a:t>
            </a:r>
          </a:p>
          <a:p>
            <a:r>
              <a:rPr lang="en-GB" sz="2800" dirty="0">
                <a:latin typeface="Arial" panose="020B0604020202020204" pitchFamily="34" charset="0"/>
                <a:cs typeface="Arial" panose="020B0604020202020204" pitchFamily="34" charset="0"/>
              </a:rPr>
              <a:t> there, if they don't get 'em right away, they get 'em </a:t>
            </a:r>
          </a:p>
          <a:p>
            <a:r>
              <a:rPr lang="en-GB" sz="2800" dirty="0">
                <a:latin typeface="Arial" panose="020B0604020202020204" pitchFamily="34" charset="0"/>
                <a:cs typeface="Arial" panose="020B0604020202020204" pitchFamily="34" charset="0"/>
              </a:rPr>
              <a:t>from the other side when they come up. Shoot 'em</a:t>
            </a:r>
          </a:p>
          <a:p>
            <a:r>
              <a:rPr lang="en-GB" sz="2800" dirty="0">
                <a:latin typeface="Arial" panose="020B0604020202020204" pitchFamily="34" charset="0"/>
                <a:cs typeface="Arial" panose="020B0604020202020204" pitchFamily="34" charset="0"/>
              </a:rPr>
              <a:t> right there, waiting for them”</a:t>
            </a:r>
          </a:p>
        </p:txBody>
      </p:sp>
    </p:spTree>
    <p:extLst>
      <p:ext uri="{BB962C8B-B14F-4D97-AF65-F5344CB8AC3E}">
        <p14:creationId xmlns:p14="http://schemas.microsoft.com/office/powerpoint/2010/main" val="211680754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3375" y="128810"/>
            <a:ext cx="8911687" cy="1280890"/>
          </a:xfrm>
        </p:spPr>
        <p:txBody>
          <a:bodyPr/>
          <a:lstStyle/>
          <a:p>
            <a:pPr algn="ctr"/>
            <a:r>
              <a:rPr lang="en-GB" dirty="0" smtClean="0"/>
              <a:t>California Genocide</a:t>
            </a:r>
            <a:endParaRPr lang="en-GB" dirty="0"/>
          </a:p>
        </p:txBody>
      </p:sp>
      <p:sp>
        <p:nvSpPr>
          <p:cNvPr id="3" name="Content Placeholder 2"/>
          <p:cNvSpPr>
            <a:spLocks noGrp="1"/>
          </p:cNvSpPr>
          <p:nvPr>
            <p:ph idx="1"/>
          </p:nvPr>
        </p:nvSpPr>
        <p:spPr>
          <a:xfrm>
            <a:off x="304800" y="914399"/>
            <a:ext cx="12085320" cy="5943601"/>
          </a:xfrm>
        </p:spPr>
        <p:txBody>
          <a:bodyPr>
            <a:normAutofit fontScale="92500" lnSpcReduction="20000"/>
          </a:bodyPr>
          <a:lstStyle/>
          <a:p>
            <a:r>
              <a:rPr lang="en-GB" sz="2800" dirty="0" smtClean="0">
                <a:latin typeface="Arial" panose="020B0604020202020204" pitchFamily="34" charset="0"/>
                <a:cs typeface="Arial" panose="020B0604020202020204" pitchFamily="34" charset="0"/>
              </a:rPr>
              <a:t>Indians become slaves and resist…murder some overseers…State funds militia of  30,000 to relocate to  Indians to reservations)…easier to kill</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Newspapers (East Coast)report crimes but zero prosecutions</a:t>
            </a:r>
          </a:p>
          <a:p>
            <a:pPr marL="457200" lvl="1" indent="0">
              <a:buNone/>
            </a:pPr>
            <a:endParaRPr lang="en-GB" sz="2800" dirty="0" smtClean="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Shasta and other towns offer “head bounties” .$25 for male corpse $5 woman or child, </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Most killings those of individual Indians and families and not recorded</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Killings continue to 1870’s…..moral </a:t>
            </a:r>
            <a:r>
              <a:rPr lang="en-GB" sz="2800" dirty="0" smtClean="0">
                <a:latin typeface="Arial" panose="020B0604020202020204" pitchFamily="34" charset="0"/>
                <a:cs typeface="Arial" panose="020B0604020202020204" pitchFamily="34" charset="0"/>
              </a:rPr>
              <a:t>repulsion </a:t>
            </a:r>
            <a:r>
              <a:rPr lang="en-GB" sz="2800" dirty="0" smtClean="0">
                <a:latin typeface="Arial" panose="020B0604020202020204" pitchFamily="34" charset="0"/>
                <a:cs typeface="Arial" panose="020B0604020202020204" pitchFamily="34" charset="0"/>
              </a:rPr>
              <a:t>+ </a:t>
            </a:r>
            <a:r>
              <a:rPr lang="en-GB" sz="2800" dirty="0" smtClean="0">
                <a:latin typeface="Arial" panose="020B0604020202020204" pitchFamily="34" charset="0"/>
                <a:cs typeface="Arial" panose="020B0604020202020204" pitchFamily="34" charset="0"/>
              </a:rPr>
              <a:t>lack of Indians to kill and intervention by Grant Administration</a:t>
            </a:r>
            <a:r>
              <a:rPr lang="en-GB" sz="2800" dirty="0">
                <a:latin typeface="Arial" panose="020B0604020202020204" pitchFamily="34" charset="0"/>
                <a:cs typeface="Arial" panose="020B0604020202020204" pitchFamily="34" charset="0"/>
              </a:rPr>
              <a:t>.</a:t>
            </a:r>
            <a:endParaRPr lang="en-GB" sz="2800" dirty="0" smtClean="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Native Indian population declines from 150,000 1848 to 15,000 1870</a:t>
            </a:r>
          </a:p>
          <a:p>
            <a:endParaRPr lang="en-GB" sz="2800" dirty="0" smtClean="0">
              <a:latin typeface="Arial" panose="020B0604020202020204" pitchFamily="34" charset="0"/>
              <a:cs typeface="Arial" panose="020B0604020202020204" pitchFamily="34" charset="0"/>
            </a:endParaRPr>
          </a:p>
          <a:p>
            <a:pPr marL="457200" lvl="1" indent="0">
              <a:buNone/>
            </a:pPr>
            <a:endParaRPr lang="en-GB" dirty="0"/>
          </a:p>
          <a:p>
            <a:pPr lvl="1"/>
            <a:endParaRPr lang="en-GB" dirty="0" smtClean="0"/>
          </a:p>
          <a:p>
            <a:pPr lvl="1"/>
            <a:endParaRPr lang="en-GB" dirty="0"/>
          </a:p>
          <a:p>
            <a:pPr lvl="1"/>
            <a:endParaRPr lang="en-GB" dirty="0"/>
          </a:p>
        </p:txBody>
      </p:sp>
    </p:spTree>
    <p:extLst>
      <p:ext uri="{BB962C8B-B14F-4D97-AF65-F5344CB8AC3E}">
        <p14:creationId xmlns:p14="http://schemas.microsoft.com/office/powerpoint/2010/main" val="293616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5275" y="2795810"/>
            <a:ext cx="8911687" cy="1280890"/>
          </a:xfrm>
        </p:spPr>
        <p:txBody>
          <a:bodyPr/>
          <a:lstStyle/>
          <a:p>
            <a:r>
              <a:rPr lang="en-GB" dirty="0" smtClean="0"/>
              <a:t>Industrialised mining and land “wars”</a:t>
            </a:r>
            <a:endParaRPr lang="en-GB" dirty="0"/>
          </a:p>
        </p:txBody>
      </p:sp>
    </p:spTree>
    <p:extLst>
      <p:ext uri="{BB962C8B-B14F-4D97-AF65-F5344CB8AC3E}">
        <p14:creationId xmlns:p14="http://schemas.microsoft.com/office/powerpoint/2010/main" val="225554257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326" y="423694"/>
            <a:ext cx="10747331" cy="891539"/>
          </a:xfrm>
        </p:spPr>
        <p:txBody>
          <a:bodyPr>
            <a:normAutofit fontScale="90000"/>
          </a:bodyPr>
          <a:lstStyle/>
          <a:p>
            <a:r>
              <a:rPr lang="en-GB" dirty="0" smtClean="0"/>
              <a:t>Corporations divert rivers to access river bottoms</a:t>
            </a:r>
            <a:endParaRPr lang="en-GB" dirty="0"/>
          </a:p>
        </p:txBody>
      </p:sp>
      <p:pic>
        <p:nvPicPr>
          <p:cNvPr id="16386" name="Picture 2" descr="panning for gold at middle forks american river in california, usa (19th century) - california gold rush stock illustration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158239"/>
            <a:ext cx="11757764" cy="5699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45850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2900" y="128810"/>
            <a:ext cx="8911687" cy="1280890"/>
          </a:xfrm>
        </p:spPr>
        <p:txBody>
          <a:bodyPr>
            <a:normAutofit fontScale="90000"/>
          </a:bodyPr>
          <a:lstStyle/>
          <a:p>
            <a:r>
              <a:rPr lang="en-GB" dirty="0" smtClean="0"/>
              <a:t>New Technologies introduced as miners become employees (“Long Tom” Sluice)</a:t>
            </a:r>
            <a:endParaRPr lang="en-GB" dirty="0"/>
          </a:p>
        </p:txBody>
      </p:sp>
      <p:pic>
        <p:nvPicPr>
          <p:cNvPr id="5122" name="Picture 2" descr="Gold Miners With Long T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24" y="1619249"/>
            <a:ext cx="11499633" cy="532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92700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1525" y="0"/>
            <a:ext cx="8911687" cy="1280890"/>
          </a:xfrm>
        </p:spPr>
        <p:txBody>
          <a:bodyPr/>
          <a:lstStyle/>
          <a:p>
            <a:pPr algn="ctr"/>
            <a:r>
              <a:rPr lang="en-GB" dirty="0" smtClean="0"/>
              <a:t>Mining goes underground</a:t>
            </a:r>
            <a:endParaRPr lang="en-GB" dirty="0"/>
          </a:p>
        </p:txBody>
      </p:sp>
      <p:pic>
        <p:nvPicPr>
          <p:cNvPr id="8194" name="Picture 2" descr="Interior Of Tunnel In California Gold M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620" y="731521"/>
            <a:ext cx="11950700" cy="6407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67448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9975" y="300260"/>
            <a:ext cx="8911687" cy="1280890"/>
          </a:xfrm>
        </p:spPr>
        <p:txBody>
          <a:bodyPr/>
          <a:lstStyle/>
          <a:p>
            <a:r>
              <a:rPr lang="en-GB" dirty="0" smtClean="0"/>
              <a:t>Hydraulic mining: pioneered 1850’s…blast hillsides to recover gold</a:t>
            </a:r>
            <a:endParaRPr lang="en-GB" dirty="0"/>
          </a:p>
        </p:txBody>
      </p:sp>
      <p:pic>
        <p:nvPicPr>
          <p:cNvPr id="3074" name="Picture 2" descr="15 Historic Photographs of the Hydraulic Gold Miners in Actio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71" y="1466850"/>
            <a:ext cx="11906249" cy="539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6098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12070080" cy="1280890"/>
          </a:xfrm>
        </p:spPr>
        <p:txBody>
          <a:bodyPr>
            <a:normAutofit/>
          </a:bodyPr>
          <a:lstStyle/>
          <a:p>
            <a:r>
              <a:rPr lang="en-GB" dirty="0" smtClean="0"/>
              <a:t>Expanded to remove sides of mountain ranges insidesmountainsidestechnology improved</a:t>
            </a:r>
            <a:endParaRPr lang="en-GB" dirty="0"/>
          </a:p>
        </p:txBody>
      </p:sp>
      <p:pic>
        <p:nvPicPr>
          <p:cNvPr id="12290" name="Picture 2" descr="Hydraulic Mining Gold Ru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890" y="685801"/>
            <a:ext cx="1200411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71126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5243" y="310960"/>
            <a:ext cx="8911687" cy="1280890"/>
          </a:xfrm>
        </p:spPr>
        <p:txBody>
          <a:bodyPr/>
          <a:lstStyle/>
          <a:p>
            <a:r>
              <a:rPr lang="en-GB" dirty="0" smtClean="0"/>
              <a:t>Mass introduction 1870’s….</a:t>
            </a:r>
            <a:endParaRPr lang="en-GB" dirty="0"/>
          </a:p>
        </p:txBody>
      </p:sp>
      <p:pic>
        <p:nvPicPr>
          <p:cNvPr id="2050" name="Picture 2" descr="https://upload.wikimedia.org/wikipedia/commons/thumb/a/a4/North_Bloomfield_Mine_%28Malakoff_Diggins%29_-_a7195.gif/220px-North_Bloomfield_Mine_%28Malakoff_Diggins%29_-_a7195.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56" y="1143000"/>
            <a:ext cx="12046244" cy="5781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0976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1025" y="109760"/>
            <a:ext cx="8911687" cy="1280890"/>
          </a:xfrm>
        </p:spPr>
        <p:txBody>
          <a:bodyPr/>
          <a:lstStyle/>
          <a:p>
            <a:r>
              <a:rPr lang="en-GB" dirty="0" smtClean="0"/>
              <a:t>High Desert Joshua Tree National Park</a:t>
            </a:r>
            <a:endParaRPr lang="en-GB" dirty="0"/>
          </a:p>
        </p:txBody>
      </p:sp>
      <p:pic>
        <p:nvPicPr>
          <p:cNvPr id="1026" name="Picture 2" descr="Joshua Tree National Pa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04851"/>
            <a:ext cx="12192000" cy="6153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92751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52635"/>
            <a:ext cx="11430000" cy="1280890"/>
          </a:xfrm>
        </p:spPr>
        <p:txBody>
          <a:bodyPr>
            <a:normAutofit/>
          </a:bodyPr>
          <a:lstStyle/>
          <a:p>
            <a:r>
              <a:rPr lang="en-GB" sz="3200" dirty="0" smtClean="0">
                <a:latin typeface="Arial" panose="020B0604020202020204" pitchFamily="34" charset="0"/>
                <a:cs typeface="Arial" panose="020B0604020202020204" pitchFamily="34" charset="0"/>
              </a:rPr>
              <a:t>Wildlife exterminated…hillsides made barren…150 years later</a:t>
            </a:r>
            <a:endParaRPr lang="en-GB" sz="3200" dirty="0">
              <a:latin typeface="Arial" panose="020B0604020202020204" pitchFamily="34" charset="0"/>
              <a:cs typeface="Arial" panose="020B0604020202020204" pitchFamily="34" charset="0"/>
            </a:endParaRPr>
          </a:p>
        </p:txBody>
      </p:sp>
      <p:pic>
        <p:nvPicPr>
          <p:cNvPr id="9218" name="Picture 2" descr="malicof diggins state park in winter - california gold rush stock pictures, royalty-free photos &amp;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255" y="1028701"/>
            <a:ext cx="11828745" cy="582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66354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4775" y="233585"/>
            <a:ext cx="8911687" cy="1280890"/>
          </a:xfrm>
        </p:spPr>
        <p:txBody>
          <a:bodyPr/>
          <a:lstStyle/>
          <a:p>
            <a:r>
              <a:rPr lang="en-GB" dirty="0" smtClean="0"/>
              <a:t>Rivers silt up…land made toxic</a:t>
            </a:r>
            <a:endParaRPr lang="en-GB" dirty="0"/>
          </a:p>
        </p:txBody>
      </p:sp>
      <p:pic>
        <p:nvPicPr>
          <p:cNvPr id="1028" name="Picture 4" descr="Shadey Cre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638" y="971550"/>
            <a:ext cx="11280711" cy="588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3633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1965" y="0"/>
            <a:ext cx="8911687" cy="1280890"/>
          </a:xfrm>
        </p:spPr>
        <p:txBody>
          <a:bodyPr/>
          <a:lstStyle/>
          <a:p>
            <a:pPr algn="ctr"/>
            <a:r>
              <a:rPr lang="en-GB" dirty="0" smtClean="0"/>
              <a:t>Hydraulic legal “war”</a:t>
            </a:r>
            <a:endParaRPr lang="en-GB" dirty="0"/>
          </a:p>
        </p:txBody>
      </p:sp>
      <p:sp>
        <p:nvSpPr>
          <p:cNvPr id="3" name="Content Placeholder 2"/>
          <p:cNvSpPr>
            <a:spLocks noGrp="1"/>
          </p:cNvSpPr>
          <p:nvPr>
            <p:ph idx="1"/>
          </p:nvPr>
        </p:nvSpPr>
        <p:spPr>
          <a:xfrm>
            <a:off x="1479871" y="1115477"/>
            <a:ext cx="10584749" cy="5059680"/>
          </a:xfrm>
        </p:spPr>
        <p:txBody>
          <a:bodyPr>
            <a:noAutofit/>
          </a:bodyPr>
          <a:lstStyle/>
          <a:p>
            <a:r>
              <a:rPr lang="en-GB" sz="2800" dirty="0" smtClean="0">
                <a:latin typeface="Arial" panose="020B0604020202020204" pitchFamily="34" charset="0"/>
                <a:cs typeface="Arial" panose="020B0604020202020204" pitchFamily="34" charset="0"/>
              </a:rPr>
              <a:t>3,000 square miles farmland made toxic by metre thick “slickens”, towns flooded  by rising rivers</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Legal disputes 1860-1880</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Farmers become more dominate than miners as Citrus, cotton, salads  and other crops become “new gold” as railroads and refrigeration enables  California to ship products east</a:t>
            </a:r>
          </a:p>
          <a:p>
            <a:pPr marL="0" indent="0">
              <a:buNone/>
            </a:pPr>
            <a:endParaRPr lang="en-GB" sz="2800" dirty="0" smtClean="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Hydraulic Mining banned 1882,,,,reintroduced 1900’s but regulated</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462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4225" y="2986310"/>
            <a:ext cx="8911687" cy="1280890"/>
          </a:xfrm>
        </p:spPr>
        <p:txBody>
          <a:bodyPr/>
          <a:lstStyle/>
          <a:p>
            <a:pPr algn="ctr"/>
            <a:r>
              <a:rPr lang="en-GB" dirty="0" smtClean="0"/>
              <a:t>Women during the Gold Rush</a:t>
            </a:r>
            <a:endParaRPr lang="en-GB" dirty="0"/>
          </a:p>
        </p:txBody>
      </p:sp>
    </p:spTree>
    <p:extLst>
      <p:ext uri="{BB962C8B-B14F-4D97-AF65-F5344CB8AC3E}">
        <p14:creationId xmlns:p14="http://schemas.microsoft.com/office/powerpoint/2010/main" val="66994245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096" y="89927"/>
            <a:ext cx="8911687" cy="1280890"/>
          </a:xfrm>
        </p:spPr>
        <p:txBody>
          <a:bodyPr/>
          <a:lstStyle/>
          <a:p>
            <a:pPr algn="ctr"/>
            <a:r>
              <a:rPr lang="en-GB" dirty="0" smtClean="0"/>
              <a:t>A Land of men</a:t>
            </a:r>
            <a:endParaRPr lang="en-GB" dirty="0"/>
          </a:p>
        </p:txBody>
      </p:sp>
      <p:graphicFrame>
        <p:nvGraphicFramePr>
          <p:cNvPr id="4" name="Chart 3"/>
          <p:cNvGraphicFramePr>
            <a:graphicFrameLocks/>
          </p:cNvGraphicFramePr>
          <p:nvPr>
            <p:extLst>
              <p:ext uri="{D42A27DB-BD31-4B8C-83A1-F6EECF244321}">
                <p14:modId xmlns:p14="http://schemas.microsoft.com/office/powerpoint/2010/main" val="3634141051"/>
              </p:ext>
            </p:extLst>
          </p:nvPr>
        </p:nvGraphicFramePr>
        <p:xfrm>
          <a:off x="683883" y="1079156"/>
          <a:ext cx="6543636" cy="552206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7703569" y="1918375"/>
            <a:ext cx="3970750" cy="1569660"/>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Limited options for mid 19</a:t>
            </a:r>
            <a:r>
              <a:rPr lang="en-GB" sz="2400" baseline="30000" dirty="0" smtClean="0">
                <a:latin typeface="Arial" panose="020B0604020202020204" pitchFamily="34" charset="0"/>
                <a:cs typeface="Arial" panose="020B0604020202020204" pitchFamily="34" charset="0"/>
              </a:rPr>
              <a:t>th</a:t>
            </a:r>
            <a:r>
              <a:rPr lang="en-GB" sz="2400" dirty="0" smtClean="0">
                <a:latin typeface="Arial" panose="020B0604020202020204" pitchFamily="34" charset="0"/>
                <a:cs typeface="Arial" panose="020B0604020202020204" pitchFamily="34" charset="0"/>
              </a:rPr>
              <a:t> century women: marriage,</a:t>
            </a:r>
          </a:p>
          <a:p>
            <a:r>
              <a:rPr lang="en-GB" sz="2400" dirty="0" smtClean="0">
                <a:latin typeface="Arial" panose="020B0604020202020204" pitchFamily="34" charset="0"/>
                <a:cs typeface="Arial" panose="020B0604020202020204" pitchFamily="34" charset="0"/>
              </a:rPr>
              <a:t>Domestic service, factory work, teaching, prostitution</a:t>
            </a:r>
            <a:endParaRPr lang="en-GB" sz="2400" dirty="0">
              <a:latin typeface="Arial" panose="020B0604020202020204" pitchFamily="34" charset="0"/>
              <a:cs typeface="Arial" panose="020B0604020202020204" pitchFamily="34" charset="0"/>
            </a:endParaRPr>
          </a:p>
        </p:txBody>
      </p:sp>
      <p:sp>
        <p:nvSpPr>
          <p:cNvPr id="6" name="TextBox 5"/>
          <p:cNvSpPr txBox="1"/>
          <p:nvPr/>
        </p:nvSpPr>
        <p:spPr>
          <a:xfrm>
            <a:off x="7765576" y="4653887"/>
            <a:ext cx="3985386" cy="830997"/>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California was the place for </a:t>
            </a:r>
          </a:p>
          <a:p>
            <a:r>
              <a:rPr lang="en-GB" sz="2400" dirty="0" smtClean="0">
                <a:latin typeface="Arial" panose="020B0604020202020204" pitchFamily="34" charset="0"/>
                <a:cs typeface="Arial" panose="020B0604020202020204" pitchFamily="34" charset="0"/>
              </a:rPr>
              <a:t>Independent woman to be</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479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P spid="6"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1025" y="119285"/>
            <a:ext cx="8911687" cy="1280890"/>
          </a:xfrm>
        </p:spPr>
        <p:txBody>
          <a:bodyPr/>
          <a:lstStyle/>
          <a:p>
            <a:r>
              <a:rPr lang="en-GB" dirty="0" smtClean="0"/>
              <a:t>Women allowed….but very few</a:t>
            </a:r>
            <a:endParaRPr lang="en-GB" dirty="0"/>
          </a:p>
        </p:txBody>
      </p:sp>
      <p:pic>
        <p:nvPicPr>
          <p:cNvPr id="2050" name="Picture 2" descr="Gold Prospectors - Men and Women in the California Gold Ru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6823"/>
            <a:ext cx="12087616" cy="5981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17058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3450" y="0"/>
            <a:ext cx="8911687" cy="1280890"/>
          </a:xfrm>
        </p:spPr>
        <p:txBody>
          <a:bodyPr/>
          <a:lstStyle/>
          <a:p>
            <a:pPr algn="ctr"/>
            <a:r>
              <a:rPr lang="en-GB" dirty="0" smtClean="0"/>
              <a:t>Eliza Farnham (1815-1864)</a:t>
            </a:r>
            <a:endParaRPr lang="en-GB" dirty="0"/>
          </a:p>
        </p:txBody>
      </p:sp>
      <p:pic>
        <p:nvPicPr>
          <p:cNvPr id="1026" name="Picture 2" descr="Published in 1859, Eliza Farnham's autobiography describes her personal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1104901"/>
            <a:ext cx="5838825" cy="5753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11240" y="674370"/>
            <a:ext cx="6080759" cy="1938992"/>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Brought up in New </a:t>
            </a:r>
            <a:r>
              <a:rPr lang="en-GB" sz="2400" dirty="0" smtClean="0">
                <a:latin typeface="Arial" panose="020B0604020202020204" pitchFamily="34" charset="0"/>
                <a:cs typeface="Arial" panose="020B0604020202020204" pitchFamily="34" charset="0"/>
              </a:rPr>
              <a:t>York </a:t>
            </a:r>
            <a:r>
              <a:rPr lang="en-GB" sz="2400" dirty="0">
                <a:latin typeface="Arial" panose="020B0604020202020204" pitchFamily="34" charset="0"/>
                <a:cs typeface="Arial" panose="020B0604020202020204" pitchFamily="34" charset="0"/>
              </a:rPr>
              <a:t>foster home….marries lawyer…Intellectual   phrenologist and Prison reformer, husband joins gold rush, goes to California 1849 to settle husband’s estate on his death</a:t>
            </a:r>
          </a:p>
        </p:txBody>
      </p:sp>
      <p:sp>
        <p:nvSpPr>
          <p:cNvPr id="6" name="TextBox 5"/>
          <p:cNvSpPr txBox="1"/>
          <p:nvPr/>
        </p:nvSpPr>
        <p:spPr>
          <a:xfrm>
            <a:off x="6143936" y="3147060"/>
            <a:ext cx="5420074"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Wrote “California indoors and out”..</a:t>
            </a:r>
          </a:p>
          <a:p>
            <a:r>
              <a:rPr lang="en-GB" sz="2400" dirty="0">
                <a:latin typeface="Arial" panose="020B0604020202020204" pitchFamily="34" charset="0"/>
                <a:cs typeface="Arial" panose="020B0604020202020204" pitchFamily="34" charset="0"/>
              </a:rPr>
              <a:t>…streets of men watching her as only </a:t>
            </a:r>
          </a:p>
          <a:p>
            <a:r>
              <a:rPr lang="en-GB" sz="2400" dirty="0">
                <a:latin typeface="Arial" panose="020B0604020202020204" pitchFamily="34" charset="0"/>
                <a:cs typeface="Arial" panose="020B0604020202020204" pitchFamily="34" charset="0"/>
              </a:rPr>
              <a:t>Woman present</a:t>
            </a:r>
          </a:p>
        </p:txBody>
      </p:sp>
      <p:sp>
        <p:nvSpPr>
          <p:cNvPr id="7" name="TextBox 6"/>
          <p:cNvSpPr txBox="1"/>
          <p:nvPr/>
        </p:nvSpPr>
        <p:spPr>
          <a:xfrm>
            <a:off x="6273012" y="5113020"/>
            <a:ext cx="5918988" cy="1200329"/>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Returns to New York establishes </a:t>
            </a:r>
            <a:r>
              <a:rPr lang="en-GB" sz="2400" dirty="0" smtClean="0">
                <a:latin typeface="Arial" panose="020B0604020202020204" pitchFamily="34" charset="0"/>
                <a:cs typeface="Arial" panose="020B0604020202020204" pitchFamily="34" charset="0"/>
              </a:rPr>
              <a:t>Institutes </a:t>
            </a:r>
            <a:r>
              <a:rPr lang="en-GB" sz="2400" dirty="0">
                <a:latin typeface="Arial" panose="020B0604020202020204" pitchFamily="34" charset="0"/>
                <a:cs typeface="Arial" panose="020B0604020202020204" pitchFamily="34" charset="0"/>
              </a:rPr>
              <a:t>to support destitute women </a:t>
            </a:r>
            <a:r>
              <a:rPr lang="en-GB" sz="2400" dirty="0" smtClean="0">
                <a:latin typeface="Arial" panose="020B0604020202020204" pitchFamily="34" charset="0"/>
                <a:cs typeface="Arial" panose="020B0604020202020204" pitchFamily="34" charset="0"/>
              </a:rPr>
              <a:t>In West,</a:t>
            </a:r>
          </a:p>
          <a:p>
            <a:r>
              <a:rPr lang="en-GB" sz="2400" dirty="0" smtClean="0">
                <a:latin typeface="Arial" panose="020B0604020202020204" pitchFamily="34" charset="0"/>
                <a:cs typeface="Arial" panose="020B0604020202020204" pitchFamily="34" charset="0"/>
              </a:rPr>
              <a:t>Dies nursing in civil war…consumption</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613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8575" y="0"/>
            <a:ext cx="8911687" cy="1280890"/>
          </a:xfrm>
        </p:spPr>
        <p:txBody>
          <a:bodyPr/>
          <a:lstStyle/>
          <a:p>
            <a:pPr algn="ctr"/>
            <a:r>
              <a:rPr lang="en-GB" dirty="0" smtClean="0"/>
              <a:t>Luzena Wilson (1820-1902)</a:t>
            </a:r>
            <a:endParaRPr lang="en-GB" dirty="0"/>
          </a:p>
        </p:txBody>
      </p:sp>
      <p:pic>
        <p:nvPicPr>
          <p:cNvPr id="2050" name="Picture 2" descr="Luzena Wilson - Alchetron, The Free Social Encyclo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447800"/>
            <a:ext cx="4411979" cy="54101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935855" y="1216432"/>
            <a:ext cx="7256145" cy="2677656"/>
          </a:xfrm>
          <a:prstGeom prst="rect">
            <a:avLst/>
          </a:prstGeom>
        </p:spPr>
        <p:txBody>
          <a:bodyPr wrap="square">
            <a:spAutoFit/>
          </a:bodyPr>
          <a:lstStyle/>
          <a:p>
            <a:r>
              <a:rPr lang="en-GB" dirty="0" smtClean="0">
                <a:solidFill>
                  <a:srgbClr val="202122"/>
                </a:solidFill>
                <a:latin typeface="Arial" panose="020B0604020202020204" pitchFamily="34" charset="0"/>
              </a:rPr>
              <a:t>“</a:t>
            </a:r>
            <a:r>
              <a:rPr lang="en-GB" sz="2400" dirty="0">
                <a:latin typeface="Arial" panose="020B0604020202020204" pitchFamily="34" charset="0"/>
                <a:cs typeface="Arial" panose="020B0604020202020204" pitchFamily="34" charset="0"/>
              </a:rPr>
              <a:t>The road was lined with the skeletons of the poor beasts who had died in the struggle ... Sometimes we found the bones of men bleaching beside their broken-down and abandoned wagons. </a:t>
            </a:r>
            <a:r>
              <a:rPr lang="en-GB" sz="2400" dirty="0" smtClean="0">
                <a:latin typeface="Arial" panose="020B0604020202020204" pitchFamily="34" charset="0"/>
                <a:cs typeface="Arial" panose="020B0604020202020204" pitchFamily="34" charset="0"/>
              </a:rPr>
              <a:t>he</a:t>
            </a:r>
            <a:r>
              <a:rPr lang="en-GB" sz="2400" dirty="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hlinkClick r:id="rId3" tooltip="Buzzard"/>
              </a:rPr>
              <a:t>buzzards</a:t>
            </a:r>
            <a:r>
              <a:rPr lang="en-GB" sz="2400" dirty="0">
                <a:latin typeface="Arial" panose="020B0604020202020204" pitchFamily="34" charset="0"/>
                <a:cs typeface="Arial" panose="020B0604020202020204" pitchFamily="34" charset="0"/>
              </a:rPr>
              <a:t> and </a:t>
            </a:r>
            <a:r>
              <a:rPr lang="en-GB" sz="2400" dirty="0">
                <a:latin typeface="Arial" panose="020B0604020202020204" pitchFamily="34" charset="0"/>
                <a:cs typeface="Arial" panose="020B0604020202020204" pitchFamily="34" charset="0"/>
                <a:hlinkClick r:id="rId4" tooltip="Coyote"/>
              </a:rPr>
              <a:t>coyotes</a:t>
            </a:r>
            <a:r>
              <a:rPr lang="en-GB" sz="2400" dirty="0">
                <a:latin typeface="Arial" panose="020B0604020202020204" pitchFamily="34" charset="0"/>
                <a:cs typeface="Arial" panose="020B0604020202020204" pitchFamily="34" charset="0"/>
              </a:rPr>
              <a:t>, driven away by our presence from the horrible feasting, hovered just out of reach</a:t>
            </a:r>
            <a:r>
              <a:rPr lang="en-GB" dirty="0" smtClean="0">
                <a:solidFill>
                  <a:srgbClr val="202122"/>
                </a:solidFill>
                <a:latin typeface="Arial" panose="020B0604020202020204" pitchFamily="34" charset="0"/>
              </a:rPr>
              <a:t>”</a:t>
            </a:r>
            <a:endParaRPr lang="en-GB" dirty="0"/>
          </a:p>
        </p:txBody>
      </p:sp>
      <p:sp>
        <p:nvSpPr>
          <p:cNvPr id="5" name="TextBox 4"/>
          <p:cNvSpPr txBox="1"/>
          <p:nvPr/>
        </p:nvSpPr>
        <p:spPr>
          <a:xfrm>
            <a:off x="4907280" y="714375"/>
            <a:ext cx="7673704"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Walks to </a:t>
            </a:r>
            <a:r>
              <a:rPr lang="en-GB" sz="2400" dirty="0" smtClean="0">
                <a:latin typeface="Arial" panose="020B0604020202020204" pitchFamily="34" charset="0"/>
                <a:cs typeface="Arial" panose="020B0604020202020204" pitchFamily="34" charset="0"/>
              </a:rPr>
              <a:t>California </a:t>
            </a:r>
            <a:r>
              <a:rPr lang="en-GB" sz="2400" dirty="0">
                <a:latin typeface="Arial" panose="020B0604020202020204" pitchFamily="34" charset="0"/>
                <a:cs typeface="Arial" panose="020B0604020202020204" pitchFamily="34" charset="0"/>
              </a:rPr>
              <a:t>with husband and two children 1849</a:t>
            </a:r>
          </a:p>
        </p:txBody>
      </p:sp>
      <p:sp>
        <p:nvSpPr>
          <p:cNvPr id="6" name="TextBox 5"/>
          <p:cNvSpPr txBox="1"/>
          <p:nvPr/>
        </p:nvSpPr>
        <p:spPr>
          <a:xfrm>
            <a:off x="4832984" y="4036695"/>
            <a:ext cx="7176136" cy="1200329"/>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Husband goes to mines, </a:t>
            </a:r>
            <a:r>
              <a:rPr lang="en-GB" sz="2400" dirty="0" smtClean="0">
                <a:latin typeface="Arial" panose="020B0604020202020204" pitchFamily="34" charset="0"/>
                <a:cs typeface="Arial" panose="020B0604020202020204" pitchFamily="34" charset="0"/>
              </a:rPr>
              <a:t>creates </a:t>
            </a:r>
            <a:r>
              <a:rPr lang="en-GB" sz="2400" dirty="0">
                <a:latin typeface="Arial" panose="020B0604020202020204" pitchFamily="34" charset="0"/>
                <a:cs typeface="Arial" panose="020B0604020202020204" pitchFamily="34" charset="0"/>
              </a:rPr>
              <a:t>restaurant in Sacramento </a:t>
            </a:r>
            <a:r>
              <a:rPr lang="en-GB" sz="2400" dirty="0" smtClean="0">
                <a:latin typeface="Arial" panose="020B0604020202020204" pitchFamily="34" charset="0"/>
                <a:cs typeface="Arial" panose="020B0604020202020204" pitchFamily="34" charset="0"/>
              </a:rPr>
              <a:t>…$10 biscuits…makes fortune.. flood. Moves </a:t>
            </a:r>
            <a:r>
              <a:rPr lang="en-GB" sz="2400" dirty="0">
                <a:latin typeface="Arial" panose="020B0604020202020204" pitchFamily="34" charset="0"/>
                <a:cs typeface="Arial" panose="020B0604020202020204" pitchFamily="34" charset="0"/>
              </a:rPr>
              <a:t>to mining camp, buys </a:t>
            </a:r>
            <a:r>
              <a:rPr lang="en-GB" sz="2400" dirty="0" smtClean="0">
                <a:latin typeface="Arial" panose="020B0604020202020204" pitchFamily="34" charset="0"/>
                <a:cs typeface="Arial" panose="020B0604020202020204" pitchFamily="34" charset="0"/>
              </a:rPr>
              <a:t>hotel…fire</a:t>
            </a:r>
            <a:endParaRPr lang="en-GB" sz="2400" dirty="0">
              <a:latin typeface="Arial" panose="020B0604020202020204" pitchFamily="34" charset="0"/>
              <a:cs typeface="Arial" panose="020B0604020202020204" pitchFamily="34" charset="0"/>
            </a:endParaRPr>
          </a:p>
        </p:txBody>
      </p:sp>
      <p:sp>
        <p:nvSpPr>
          <p:cNvPr id="7" name="TextBox 6"/>
          <p:cNvSpPr txBox="1"/>
          <p:nvPr/>
        </p:nvSpPr>
        <p:spPr>
          <a:xfrm>
            <a:off x="4749165" y="5495389"/>
            <a:ext cx="6635150"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Moves to another </a:t>
            </a:r>
            <a:r>
              <a:rPr lang="en-GB" sz="2400" dirty="0" smtClean="0">
                <a:latin typeface="Arial" panose="020B0604020202020204" pitchFamily="34" charset="0"/>
                <a:cs typeface="Arial" panose="020B0604020202020204" pitchFamily="34" charset="0"/>
              </a:rPr>
              <a:t>camp. Buys hotel</a:t>
            </a:r>
            <a:r>
              <a:rPr lang="en-GB" sz="2400" dirty="0">
                <a:latin typeface="Arial" panose="020B0604020202020204" pitchFamily="34" charset="0"/>
                <a:cs typeface="Arial" panose="020B0604020202020204" pitchFamily="34" charset="0"/>
              </a:rPr>
              <a:t>….recovers </a:t>
            </a:r>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Fortune. Husband disappears.. </a:t>
            </a:r>
            <a:r>
              <a:rPr lang="en-GB" sz="2400" dirty="0">
                <a:latin typeface="Arial" panose="020B0604020202020204" pitchFamily="34" charset="0"/>
                <a:cs typeface="Arial" panose="020B0604020202020204" pitchFamily="34" charset="0"/>
              </a:rPr>
              <a:t>retires wealthy</a:t>
            </a:r>
            <a:r>
              <a:rPr lang="en-GB" sz="2400" dirty="0" smtClean="0">
                <a:latin typeface="Arial" panose="020B0604020202020204" pitchFamily="34" charset="0"/>
                <a:cs typeface="Arial" panose="020B0604020202020204" pitchFamily="34" charset="0"/>
              </a:rPr>
              <a:t>,</a:t>
            </a:r>
          </a:p>
          <a:p>
            <a:r>
              <a:rPr lang="en-GB" sz="2400" dirty="0" smtClean="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brings up </a:t>
            </a:r>
            <a:r>
              <a:rPr lang="en-GB" sz="2400" dirty="0" smtClean="0">
                <a:latin typeface="Arial" panose="020B0604020202020204" pitchFamily="34" charset="0"/>
                <a:cs typeface="Arial" panose="020B0604020202020204" pitchFamily="34" charset="0"/>
              </a:rPr>
              <a:t>children. Lives to 82</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215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7645" y="0"/>
            <a:ext cx="8911687" cy="1280890"/>
          </a:xfrm>
        </p:spPr>
        <p:txBody>
          <a:bodyPr/>
          <a:lstStyle/>
          <a:p>
            <a:pPr algn="ctr"/>
            <a:r>
              <a:rPr lang="en-GB" dirty="0" smtClean="0"/>
              <a:t>Lola Montez (1821-1861)…part 1</a:t>
            </a:r>
            <a:endParaRPr lang="en-GB" dirty="0"/>
          </a:p>
        </p:txBody>
      </p:sp>
      <p:sp>
        <p:nvSpPr>
          <p:cNvPr id="3" name="Content Placeholder 2"/>
          <p:cNvSpPr>
            <a:spLocks noGrp="1"/>
          </p:cNvSpPr>
          <p:nvPr>
            <p:ph idx="1"/>
          </p:nvPr>
        </p:nvSpPr>
        <p:spPr>
          <a:xfrm>
            <a:off x="4579936" y="762000"/>
            <a:ext cx="7612063" cy="6096000"/>
          </a:xfrm>
        </p:spPr>
        <p:txBody>
          <a:bodyPr>
            <a:normAutofit fontScale="70000" lnSpcReduction="20000"/>
          </a:bodyPr>
          <a:lstStyle/>
          <a:p>
            <a:r>
              <a:rPr lang="en-GB" sz="3800" dirty="0" smtClean="0">
                <a:latin typeface="Arial" panose="020B0604020202020204" pitchFamily="34" charset="0"/>
                <a:cs typeface="Arial" panose="020B0604020202020204" pitchFamily="34" charset="0"/>
              </a:rPr>
              <a:t>Born Maria Dolores Gilbert Ireland. Father soldier to India. Father dies &amp; mother returns to Ireland,.</a:t>
            </a:r>
          </a:p>
          <a:p>
            <a:endParaRPr lang="en-GB" sz="3800" dirty="0" smtClean="0">
              <a:latin typeface="Arial" panose="020B0604020202020204" pitchFamily="34" charset="0"/>
              <a:cs typeface="Arial" panose="020B0604020202020204" pitchFamily="34" charset="0"/>
            </a:endParaRPr>
          </a:p>
          <a:p>
            <a:r>
              <a:rPr lang="en-GB" sz="3800" dirty="0">
                <a:latin typeface="Arial" panose="020B0604020202020204" pitchFamily="34" charset="0"/>
                <a:cs typeface="Arial" panose="020B0604020202020204" pitchFamily="34" charset="0"/>
              </a:rPr>
              <a:t>Elopes to India with lieutenant at age 16..separates 5 years later. Becomes “Spanish Dancer”….new </a:t>
            </a:r>
            <a:r>
              <a:rPr lang="en-GB" sz="3800" dirty="0" smtClean="0">
                <a:latin typeface="Arial" panose="020B0604020202020204" pitchFamily="34" charset="0"/>
                <a:cs typeface="Arial" panose="020B0604020202020204" pitchFamily="34" charset="0"/>
              </a:rPr>
              <a:t>name +”spider dance” …entertains soldiers….secures promoter</a:t>
            </a:r>
          </a:p>
          <a:p>
            <a:endParaRPr lang="en-GB" sz="3800" dirty="0" smtClean="0">
              <a:latin typeface="Arial" panose="020B0604020202020204" pitchFamily="34" charset="0"/>
              <a:cs typeface="Arial" panose="020B0604020202020204" pitchFamily="34" charset="0"/>
            </a:endParaRPr>
          </a:p>
          <a:p>
            <a:r>
              <a:rPr lang="en-GB" sz="3800" dirty="0" smtClean="0">
                <a:latin typeface="Arial" panose="020B0604020202020204" pitchFamily="34" charset="0"/>
                <a:cs typeface="Arial" panose="020B0604020202020204" pitchFamily="34" charset="0"/>
              </a:rPr>
              <a:t> European </a:t>
            </a:r>
            <a:r>
              <a:rPr lang="en-GB" sz="3800" dirty="0">
                <a:latin typeface="Arial" panose="020B0604020202020204" pitchFamily="34" charset="0"/>
                <a:cs typeface="Arial" panose="020B0604020202020204" pitchFamily="34" charset="0"/>
              </a:rPr>
              <a:t>tour</a:t>
            </a:r>
            <a:r>
              <a:rPr lang="en-GB" sz="3800" dirty="0" smtClean="0">
                <a:latin typeface="Arial" panose="020B0604020202020204" pitchFamily="34" charset="0"/>
                <a:cs typeface="Arial" panose="020B0604020202020204" pitchFamily="34" charset="0"/>
              </a:rPr>
              <a:t>… </a:t>
            </a:r>
            <a:r>
              <a:rPr lang="en-GB" sz="3800" dirty="0">
                <a:latin typeface="Arial" panose="020B0604020202020204" pitchFamily="34" charset="0"/>
                <a:cs typeface="Arial" panose="020B0604020202020204" pitchFamily="34" charset="0"/>
              </a:rPr>
              <a:t>mistress to </a:t>
            </a:r>
            <a:r>
              <a:rPr lang="en-GB" sz="3800" dirty="0" smtClean="0">
                <a:latin typeface="Arial" panose="020B0604020202020204" pitchFamily="34" charset="0"/>
                <a:cs typeface="Arial" panose="020B0604020202020204" pitchFamily="34" charset="0"/>
              </a:rPr>
              <a:t>Listz, &amp; Alexander </a:t>
            </a:r>
            <a:r>
              <a:rPr lang="en-GB" sz="3800" dirty="0">
                <a:latin typeface="Arial" panose="020B0604020202020204" pitchFamily="34" charset="0"/>
                <a:cs typeface="Arial" panose="020B0604020202020204" pitchFamily="34" charset="0"/>
              </a:rPr>
              <a:t>Dumas, </a:t>
            </a:r>
            <a:r>
              <a:rPr lang="en-GB" sz="3800" dirty="0" smtClean="0">
                <a:latin typeface="Arial" panose="020B0604020202020204" pitchFamily="34" charset="0"/>
                <a:cs typeface="Arial" panose="020B0604020202020204" pitchFamily="34" charset="0"/>
              </a:rPr>
              <a:t>courtesan </a:t>
            </a:r>
            <a:r>
              <a:rPr lang="en-GB" sz="3800" dirty="0">
                <a:latin typeface="Arial" panose="020B0604020202020204" pitchFamily="34" charset="0"/>
                <a:cs typeface="Arial" panose="020B0604020202020204" pitchFamily="34" charset="0"/>
              </a:rPr>
              <a:t>to Bavarian ‘mad king’ </a:t>
            </a:r>
            <a:r>
              <a:rPr lang="en-GB" sz="3800" dirty="0" smtClean="0">
                <a:latin typeface="Arial" panose="020B0604020202020204" pitchFamily="34" charset="0"/>
                <a:cs typeface="Arial" panose="020B0604020202020204" pitchFamily="34" charset="0"/>
              </a:rPr>
              <a:t>Ludwig…radical reformer.. Flees revolution 1848, </a:t>
            </a:r>
            <a:r>
              <a:rPr lang="en-GB" sz="3800" dirty="0">
                <a:latin typeface="Arial" panose="020B0604020202020204" pitchFamily="34" charset="0"/>
                <a:cs typeface="Arial" panose="020B0604020202020204" pitchFamily="34" charset="0"/>
              </a:rPr>
              <a:t>liberal reformer </a:t>
            </a:r>
            <a:r>
              <a:rPr lang="en-GB" sz="3800" dirty="0" smtClean="0">
                <a:latin typeface="Arial" panose="020B0604020202020204" pitchFamily="34" charset="0"/>
                <a:cs typeface="Arial" panose="020B0604020202020204" pitchFamily="34" charset="0"/>
              </a:rPr>
              <a:t>and hated by church….Revolution </a:t>
            </a:r>
            <a:r>
              <a:rPr lang="en-GB" sz="3800" dirty="0">
                <a:latin typeface="Arial" panose="020B0604020202020204" pitchFamily="34" charset="0"/>
                <a:cs typeface="Arial" panose="020B0604020202020204" pitchFamily="34" charset="0"/>
              </a:rPr>
              <a:t>of </a:t>
            </a:r>
            <a:r>
              <a:rPr lang="en-GB" sz="3800" dirty="0" smtClean="0">
                <a:latin typeface="Arial" panose="020B0604020202020204" pitchFamily="34" charset="0"/>
                <a:cs typeface="Arial" panose="020B0604020202020204" pitchFamily="34" charset="0"/>
              </a:rPr>
              <a:t>1848…flees to England</a:t>
            </a:r>
          </a:p>
          <a:p>
            <a:endParaRPr lang="en-GB" sz="3800" dirty="0">
              <a:latin typeface="Arial" panose="020B0604020202020204" pitchFamily="34" charset="0"/>
              <a:cs typeface="Arial" panose="020B0604020202020204" pitchFamily="34" charset="0"/>
            </a:endParaRPr>
          </a:p>
          <a:p>
            <a:pPr marL="0" indent="0">
              <a:buNone/>
            </a:pPr>
            <a:endParaRPr lang="en-GB" sz="3800" dirty="0" smtClean="0">
              <a:latin typeface="Arial" panose="020B0604020202020204" pitchFamily="34" charset="0"/>
              <a:cs typeface="Arial" panose="020B0604020202020204" pitchFamily="34" charset="0"/>
            </a:endParaRPr>
          </a:p>
          <a:p>
            <a:pPr marL="0" indent="0">
              <a:buNone/>
            </a:pPr>
            <a:endParaRPr lang="en-GB" dirty="0"/>
          </a:p>
          <a:p>
            <a:pPr marL="0" indent="0">
              <a:buNone/>
            </a:pPr>
            <a:endParaRPr lang="en-GB" dirty="0" smtClean="0"/>
          </a:p>
          <a:p>
            <a:pPr marL="0" indent="0">
              <a:buNone/>
            </a:pPr>
            <a:endParaRPr lang="en-GB" dirty="0"/>
          </a:p>
        </p:txBody>
      </p:sp>
      <p:pic>
        <p:nvPicPr>
          <p:cNvPr id="4" name="Picture 4" descr="https://upload.wikimedia.org/wikipedia/commons/thumb/f/ff/Stieler_-_Lola_Montez_%28Sch%C3%B6nheitengalerie%29.jpg/220px-Stieler_-_Lola_Montez_%28Sch%C3%B6nheitengalerie%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1"/>
            <a:ext cx="45720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62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2125" y="304070"/>
            <a:ext cx="8911687" cy="1280890"/>
          </a:xfrm>
        </p:spPr>
        <p:txBody>
          <a:bodyPr/>
          <a:lstStyle/>
          <a:p>
            <a:r>
              <a:rPr lang="en-GB" dirty="0" smtClean="0"/>
              <a:t>Lola Montez Part 2</a:t>
            </a:r>
            <a:endParaRPr lang="en-GB" dirty="0"/>
          </a:p>
        </p:txBody>
      </p:sp>
      <p:sp>
        <p:nvSpPr>
          <p:cNvPr id="4" name="Rectangle 3"/>
          <p:cNvSpPr/>
          <p:nvPr/>
        </p:nvSpPr>
        <p:spPr>
          <a:xfrm>
            <a:off x="1203960" y="1295460"/>
            <a:ext cx="12192000" cy="5262979"/>
          </a:xfrm>
          <a:prstGeom prst="rect">
            <a:avLst/>
          </a:prstGeom>
        </p:spPr>
        <p:txBody>
          <a:bodyPr wrap="square">
            <a:spAutoFit/>
          </a:bodyPr>
          <a:lstStyle/>
          <a:p>
            <a:r>
              <a:rPr lang="en-GB" sz="2800" dirty="0" smtClean="0">
                <a:latin typeface="Arial" panose="020B0604020202020204" pitchFamily="34" charset="0"/>
                <a:cs typeface="Arial" panose="020B0604020202020204" pitchFamily="34" charset="0"/>
              </a:rPr>
              <a:t>Remarries</a:t>
            </a:r>
            <a:r>
              <a:rPr lang="en-GB" sz="2800" dirty="0">
                <a:latin typeface="Arial" panose="020B0604020202020204" pitchFamily="34" charset="0"/>
                <a:cs typeface="Arial" panose="020B0604020202020204" pitchFamily="34" charset="0"/>
              </a:rPr>
              <a:t>.. </a:t>
            </a:r>
            <a:r>
              <a:rPr lang="en-GB" sz="2800" dirty="0" smtClean="0">
                <a:latin typeface="Arial" panose="020B0604020202020204" pitchFamily="34" charset="0"/>
                <a:cs typeface="Arial" panose="020B0604020202020204" pitchFamily="34" charset="0"/>
              </a:rPr>
              <a:t>Accused of bigamy…separates </a:t>
            </a:r>
            <a:r>
              <a:rPr lang="en-GB" sz="2800" dirty="0">
                <a:latin typeface="Arial" panose="020B0604020202020204" pitchFamily="34" charset="0"/>
                <a:cs typeface="Arial" panose="020B0604020202020204" pitchFamily="34" charset="0"/>
              </a:rPr>
              <a:t>from ‘husband</a:t>
            </a:r>
            <a:r>
              <a:rPr lang="en-GB" sz="2800" dirty="0" smtClean="0">
                <a:latin typeface="Arial" panose="020B0604020202020204" pitchFamily="34" charset="0"/>
                <a:cs typeface="Arial" panose="020B0604020202020204" pitchFamily="34" charset="0"/>
              </a:rPr>
              <a:t>’</a:t>
            </a:r>
          </a:p>
          <a:p>
            <a:r>
              <a:rPr lang="en-GB" sz="2800" dirty="0" smtClean="0">
                <a:latin typeface="Arial" panose="020B0604020202020204" pitchFamily="34" charset="0"/>
                <a:cs typeface="Arial" panose="020B0604020202020204" pitchFamily="34" charset="0"/>
              </a:rPr>
              <a:t>…</a:t>
            </a:r>
            <a:r>
              <a:rPr lang="en-GB" sz="2800" dirty="0">
                <a:latin typeface="Arial" panose="020B0604020202020204" pitchFamily="34" charset="0"/>
                <a:cs typeface="Arial" panose="020B0604020202020204" pitchFamily="34" charset="0"/>
              </a:rPr>
              <a:t>who later drowns</a:t>
            </a:r>
          </a:p>
          <a:p>
            <a:endParaRPr lang="en-GB" sz="28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Moves to New </a:t>
            </a:r>
            <a:r>
              <a:rPr lang="en-GB" sz="2800" dirty="0" smtClean="0">
                <a:latin typeface="Arial" panose="020B0604020202020204" pitchFamily="34" charset="0"/>
                <a:cs typeface="Arial" panose="020B0604020202020204" pitchFamily="34" charset="0"/>
              </a:rPr>
              <a:t>York…advertises herself as the “Countess”</a:t>
            </a:r>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Moves to California 1853….marries publisher . Accused of </a:t>
            </a:r>
            <a:r>
              <a:rPr lang="en-GB" sz="2800" dirty="0" smtClean="0">
                <a:latin typeface="Arial" panose="020B0604020202020204" pitchFamily="34" charset="0"/>
                <a:cs typeface="Arial" panose="020B0604020202020204" pitchFamily="34" charset="0"/>
              </a:rPr>
              <a:t>adultery, </a:t>
            </a:r>
          </a:p>
          <a:p>
            <a:r>
              <a:rPr lang="en-GB" sz="2800" dirty="0" smtClean="0">
                <a:latin typeface="Arial" panose="020B0604020202020204" pitchFamily="34" charset="0"/>
                <a:cs typeface="Arial" panose="020B0604020202020204" pitchFamily="34" charset="0"/>
              </a:rPr>
              <a:t>accuser </a:t>
            </a:r>
            <a:r>
              <a:rPr lang="en-GB" sz="2800" dirty="0">
                <a:latin typeface="Arial" panose="020B0604020202020204" pitchFamily="34" charset="0"/>
                <a:cs typeface="Arial" panose="020B0604020202020204" pitchFamily="34" charset="0"/>
              </a:rPr>
              <a:t>killed…needs to </a:t>
            </a:r>
            <a:r>
              <a:rPr lang="en-GB" sz="2800" dirty="0" smtClean="0">
                <a:latin typeface="Arial" panose="020B0604020202020204" pitchFamily="34" charset="0"/>
                <a:cs typeface="Arial" panose="020B0604020202020204" pitchFamily="34" charset="0"/>
              </a:rPr>
              <a:t>leave the state</a:t>
            </a:r>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Moves to Australia to </a:t>
            </a:r>
            <a:r>
              <a:rPr lang="en-GB" sz="2800" dirty="0" smtClean="0">
                <a:latin typeface="Arial" panose="020B0604020202020204" pitchFamily="34" charset="0"/>
                <a:cs typeface="Arial" panose="020B0604020202020204" pitchFamily="34" charset="0"/>
              </a:rPr>
              <a:t>join new Gold Rush. Attacked by church</a:t>
            </a:r>
          </a:p>
          <a:p>
            <a:r>
              <a:rPr lang="en-GB" sz="2800" dirty="0" smtClean="0">
                <a:latin typeface="Arial" panose="020B0604020202020204" pitchFamily="34" charset="0"/>
                <a:cs typeface="Arial" panose="020B0604020202020204" pitchFamily="34" charset="0"/>
              </a:rPr>
              <a:t>…dance considered  </a:t>
            </a:r>
            <a:r>
              <a:rPr lang="en-GB" sz="2800" dirty="0">
                <a:latin typeface="Arial" panose="020B0604020202020204" pitchFamily="34" charset="0"/>
                <a:cs typeface="Arial" panose="020B0604020202020204" pitchFamily="34" charset="0"/>
              </a:rPr>
              <a:t>“ 'utterly subversive to all ideas of public morality'. </a:t>
            </a:r>
            <a:r>
              <a:rPr lang="en-GB" sz="2800" dirty="0" smtClean="0">
                <a:latin typeface="Arial" panose="020B0604020202020204" pitchFamily="34" charset="0"/>
                <a:cs typeface="Arial" panose="020B0604020202020204" pitchFamily="34" charset="0"/>
              </a:rPr>
              <a:t>…</a:t>
            </a:r>
          </a:p>
          <a:p>
            <a:endParaRPr lang="en-GB" sz="28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Returns to New York and dies of consumption age 39</a:t>
            </a:r>
          </a:p>
        </p:txBody>
      </p:sp>
    </p:spTree>
    <p:extLst>
      <p:ext uri="{BB962C8B-B14F-4D97-AF65-F5344CB8AC3E}">
        <p14:creationId xmlns:p14="http://schemas.microsoft.com/office/powerpoint/2010/main" val="127855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6941" y="288208"/>
            <a:ext cx="8911687" cy="1280890"/>
          </a:xfrm>
        </p:spPr>
        <p:txBody>
          <a:bodyPr/>
          <a:lstStyle/>
          <a:p>
            <a:r>
              <a:rPr lang="en-GB" dirty="0" smtClean="0"/>
              <a:t>Zabriskie Point Death Valley</a:t>
            </a:r>
            <a:endParaRPr lang="en-GB" dirty="0"/>
          </a:p>
        </p:txBody>
      </p:sp>
      <p:pic>
        <p:nvPicPr>
          <p:cNvPr id="3074" name="Picture 2" descr="Zabriskie P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235" y="1038225"/>
            <a:ext cx="12017765" cy="6202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38963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5285" y="67384"/>
            <a:ext cx="8911687" cy="1280890"/>
          </a:xfrm>
        </p:spPr>
        <p:txBody>
          <a:bodyPr/>
          <a:lstStyle/>
          <a:p>
            <a:r>
              <a:rPr lang="en-GB" dirty="0" smtClean="0"/>
              <a:t>The nameless ‘entertainers’</a:t>
            </a:r>
            <a:endParaRPr lang="en-GB" dirty="0"/>
          </a:p>
        </p:txBody>
      </p:sp>
      <p:pic>
        <p:nvPicPr>
          <p:cNvPr id="5122" name="Picture 2" descr="https://upload.wikimedia.org/wikipedia/commons/thumb/6/6d/Early_San_Francisco_prostitutes.jpg/280px-Early_San_Francisco_prostitut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914" y="1323975"/>
            <a:ext cx="7668366" cy="55340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43573" y="755391"/>
            <a:ext cx="6296852" cy="523220"/>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San Francisco Bordello….early 1860’s</a:t>
            </a:r>
            <a:endParaRPr lang="en-GB" sz="2800" dirty="0">
              <a:latin typeface="Arial" panose="020B0604020202020204" pitchFamily="34" charset="0"/>
              <a:cs typeface="Arial" panose="020B0604020202020204" pitchFamily="34" charset="0"/>
            </a:endParaRPr>
          </a:p>
        </p:txBody>
      </p:sp>
      <p:sp>
        <p:nvSpPr>
          <p:cNvPr id="3" name="TextBox 2"/>
          <p:cNvSpPr txBox="1"/>
          <p:nvPr/>
        </p:nvSpPr>
        <p:spPr>
          <a:xfrm>
            <a:off x="8029150" y="1455420"/>
            <a:ext cx="4564070"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Thousands migrate to California</a:t>
            </a:r>
          </a:p>
          <a:p>
            <a:r>
              <a:rPr lang="en-GB" sz="2400" dirty="0">
                <a:latin typeface="Arial" panose="020B0604020202020204" pitchFamily="34" charset="0"/>
                <a:cs typeface="Arial" panose="020B0604020202020204" pitchFamily="34" charset="0"/>
              </a:rPr>
              <a:t>as waitresses, domestics, future</a:t>
            </a:r>
          </a:p>
          <a:p>
            <a:r>
              <a:rPr lang="en-GB" sz="2400" dirty="0">
                <a:latin typeface="Arial" panose="020B0604020202020204" pitchFamily="34" charset="0"/>
                <a:cs typeface="Arial" panose="020B0604020202020204" pitchFamily="34" charset="0"/>
              </a:rPr>
              <a:t>Wives and prostitutes</a:t>
            </a:r>
          </a:p>
        </p:txBody>
      </p:sp>
      <p:sp>
        <p:nvSpPr>
          <p:cNvPr id="6" name="TextBox 5"/>
          <p:cNvSpPr txBox="1"/>
          <p:nvPr/>
        </p:nvSpPr>
        <p:spPr>
          <a:xfrm>
            <a:off x="8743950" y="3981450"/>
            <a:ext cx="184731" cy="369332"/>
          </a:xfrm>
          <a:prstGeom prst="rect">
            <a:avLst/>
          </a:prstGeom>
          <a:noFill/>
        </p:spPr>
        <p:txBody>
          <a:bodyPr wrap="none" rtlCol="0">
            <a:spAutoFit/>
          </a:bodyPr>
          <a:lstStyle/>
          <a:p>
            <a:endParaRPr lang="en-GB" dirty="0"/>
          </a:p>
        </p:txBody>
      </p:sp>
      <p:sp>
        <p:nvSpPr>
          <p:cNvPr id="7" name="TextBox 6"/>
          <p:cNvSpPr txBox="1"/>
          <p:nvPr/>
        </p:nvSpPr>
        <p:spPr>
          <a:xfrm>
            <a:off x="8109713" y="3164205"/>
            <a:ext cx="4188967" cy="3046988"/>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No rules or prejudice till late</a:t>
            </a:r>
          </a:p>
          <a:p>
            <a:r>
              <a:rPr lang="en-GB" sz="2400" dirty="0" smtClean="0">
                <a:latin typeface="Arial" panose="020B0604020202020204" pitchFamily="34" charset="0"/>
                <a:cs typeface="Arial" panose="020B0604020202020204" pitchFamily="34" charset="0"/>
              </a:rPr>
              <a:t>1850’s…called “Entertainers”</a:t>
            </a:r>
          </a:p>
          <a:p>
            <a:r>
              <a:rPr lang="en-GB" sz="2400" dirty="0" smtClean="0">
                <a:latin typeface="Arial" panose="020B0604020202020204" pitchFamily="34" charset="0"/>
                <a:cs typeface="Arial" panose="020B0604020202020204" pitchFamily="34" charset="0"/>
              </a:rPr>
              <a:t>…many hired for company</a:t>
            </a:r>
          </a:p>
          <a:p>
            <a:r>
              <a:rPr lang="en-GB" sz="2400" dirty="0">
                <a:latin typeface="Arial" panose="020B0604020202020204" pitchFamily="34" charset="0"/>
                <a:cs typeface="Arial" panose="020B0604020202020204" pitchFamily="34" charset="0"/>
              </a:rPr>
              <a:t>o</a:t>
            </a:r>
            <a:r>
              <a:rPr lang="en-GB" sz="2400" dirty="0" smtClean="0">
                <a:latin typeface="Arial" panose="020B0604020202020204" pitchFamily="34" charset="0"/>
                <a:cs typeface="Arial" panose="020B0604020202020204" pitchFamily="34" charset="0"/>
              </a:rPr>
              <a:t>nly $14 to attend dinner </a:t>
            </a: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Some  </a:t>
            </a:r>
            <a:r>
              <a:rPr lang="en-GB" sz="2400" dirty="0">
                <a:latin typeface="Arial" panose="020B0604020202020204" pitchFamily="34" charset="0"/>
                <a:cs typeface="Arial" panose="020B0604020202020204" pitchFamily="34" charset="0"/>
              </a:rPr>
              <a:t>become wealthy</a:t>
            </a:r>
          </a:p>
          <a:p>
            <a:r>
              <a:rPr lang="en-GB" sz="2400" dirty="0">
                <a:latin typeface="Arial" panose="020B0604020202020204" pitchFamily="34" charset="0"/>
                <a:cs typeface="Arial" panose="020B0604020202020204" pitchFamily="34" charset="0"/>
              </a:rPr>
              <a:t>..more die from diseases with</a:t>
            </a:r>
          </a:p>
          <a:p>
            <a:r>
              <a:rPr lang="en-GB" sz="2400" dirty="0">
                <a:latin typeface="Arial" panose="020B0604020202020204" pitchFamily="34" charset="0"/>
                <a:cs typeface="Arial" panose="020B0604020202020204" pitchFamily="34" charset="0"/>
              </a:rPr>
              <a:t>2 </a:t>
            </a:r>
            <a:r>
              <a:rPr lang="en-GB" sz="2400" dirty="0" smtClean="0">
                <a:latin typeface="Arial" panose="020B0604020202020204" pitchFamily="34" charset="0"/>
                <a:cs typeface="Arial" panose="020B0604020202020204" pitchFamily="34" charset="0"/>
              </a:rPr>
              <a:t>years of arrival</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857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4410" y="3517623"/>
            <a:ext cx="8911687" cy="1280890"/>
          </a:xfrm>
        </p:spPr>
        <p:txBody>
          <a:bodyPr/>
          <a:lstStyle/>
          <a:p>
            <a:pPr algn="ctr"/>
            <a:r>
              <a:rPr lang="en-GB" dirty="0" smtClean="0"/>
              <a:t>Legacy &amp; Cultural Impact</a:t>
            </a:r>
            <a:endParaRPr lang="en-GB" dirty="0"/>
          </a:p>
        </p:txBody>
      </p:sp>
    </p:spTree>
    <p:extLst>
      <p:ext uri="{BB962C8B-B14F-4D97-AF65-F5344CB8AC3E}">
        <p14:creationId xmlns:p14="http://schemas.microsoft.com/office/powerpoint/2010/main" val="401837784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0025" y="519335"/>
            <a:ext cx="8911687" cy="1280890"/>
          </a:xfrm>
        </p:spPr>
        <p:txBody>
          <a:bodyPr/>
          <a:lstStyle/>
          <a:p>
            <a:r>
              <a:rPr lang="en-GB" dirty="0" smtClean="0"/>
              <a:t>Gold mining continues…..underground</a:t>
            </a:r>
            <a:endParaRPr lang="en-GB" dirty="0"/>
          </a:p>
        </p:txBody>
      </p:sp>
      <p:pic>
        <p:nvPicPr>
          <p:cNvPr id="4100" name="Picture 4"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550" y="1143000"/>
            <a:ext cx="11268075"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77032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1636" y="240288"/>
            <a:ext cx="8911687" cy="1280890"/>
          </a:xfrm>
        </p:spPr>
        <p:txBody>
          <a:bodyPr/>
          <a:lstStyle/>
          <a:p>
            <a:r>
              <a:rPr lang="en-GB" dirty="0" smtClean="0"/>
              <a:t>California Indian Reservations today</a:t>
            </a:r>
            <a:endParaRPr lang="en-GB" dirty="0"/>
          </a:p>
        </p:txBody>
      </p:sp>
      <p:pic>
        <p:nvPicPr>
          <p:cNvPr id="1026" name="Picture 2" descr="California Native Lands Boundaries - Reservations and Rancheria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0622" y="1072444"/>
            <a:ext cx="8873065" cy="58666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381066" y="1361441"/>
            <a:ext cx="2810934" cy="1938992"/>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Few, small, most</a:t>
            </a:r>
          </a:p>
          <a:p>
            <a:r>
              <a:rPr lang="en-GB" sz="2400" dirty="0">
                <a:latin typeface="Arial" panose="020B0604020202020204" pitchFamily="34" charset="0"/>
                <a:cs typeface="Arial" panose="020B0604020202020204" pitchFamily="34" charset="0"/>
              </a:rPr>
              <a:t>In low desert </a:t>
            </a:r>
          </a:p>
          <a:p>
            <a:r>
              <a:rPr lang="en-GB" sz="2400" dirty="0" smtClean="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little water</a:t>
            </a:r>
          </a:p>
          <a:p>
            <a:r>
              <a:rPr lang="en-GB" sz="2400" dirty="0" smtClean="0">
                <a:latin typeface="Arial" panose="020B0604020202020204" pitchFamily="34" charset="0"/>
                <a:cs typeface="Arial" panose="020B0604020202020204" pitchFamily="34" charset="0"/>
              </a:rPr>
              <a:t>…..vegetation</a:t>
            </a:r>
          </a:p>
          <a:p>
            <a:r>
              <a:rPr lang="en-GB" sz="2400" dirty="0" smtClean="0">
                <a:latin typeface="Arial" panose="020B0604020202020204" pitchFamily="34" charset="0"/>
                <a:cs typeface="Arial" panose="020B0604020202020204" pitchFamily="34" charset="0"/>
              </a:rPr>
              <a:t>…..wild life</a:t>
            </a:r>
            <a:endParaRPr lang="en-GB" sz="2400" dirty="0">
              <a:latin typeface="Arial" panose="020B0604020202020204" pitchFamily="34" charset="0"/>
              <a:cs typeface="Arial" panose="020B0604020202020204" pitchFamily="34" charset="0"/>
            </a:endParaRPr>
          </a:p>
        </p:txBody>
      </p:sp>
      <p:sp>
        <p:nvSpPr>
          <p:cNvPr id="5" name="TextBox 4"/>
          <p:cNvSpPr txBox="1"/>
          <p:nvPr/>
        </p:nvSpPr>
        <p:spPr>
          <a:xfrm>
            <a:off x="9365262" y="3729284"/>
            <a:ext cx="2940870" cy="2308324"/>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Rejuvenated</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by </a:t>
            </a:r>
            <a:r>
              <a:rPr lang="en-GB" sz="2400" dirty="0" smtClean="0">
                <a:latin typeface="Arial" panose="020B0604020202020204" pitchFamily="34" charset="0"/>
                <a:cs typeface="Arial" panose="020B0604020202020204" pitchFamily="34" charset="0"/>
              </a:rPr>
              <a:t>development</a:t>
            </a:r>
          </a:p>
          <a:p>
            <a:r>
              <a:rPr lang="en-GB" sz="2400" dirty="0" smtClean="0">
                <a:latin typeface="Arial" panose="020B0604020202020204" pitchFamily="34" charset="0"/>
                <a:cs typeface="Arial" panose="020B0604020202020204" pitchFamily="34" charset="0"/>
              </a:rPr>
              <a:t>Of Casino industry</a:t>
            </a:r>
          </a:p>
          <a:p>
            <a:r>
              <a:rPr lang="en-GB" sz="2400" dirty="0" smtClean="0">
                <a:latin typeface="Arial" panose="020B0604020202020204" pitchFamily="34" charset="0"/>
                <a:cs typeface="Arial" panose="020B0604020202020204" pitchFamily="34" charset="0"/>
              </a:rPr>
              <a:t>In 1990’s…Reagan</a:t>
            </a:r>
          </a:p>
          <a:p>
            <a:r>
              <a:rPr lang="en-GB" sz="2400" dirty="0" smtClean="0">
                <a:latin typeface="Arial" panose="020B0604020202020204" pitchFamily="34" charset="0"/>
                <a:cs typeface="Arial" panose="020B0604020202020204" pitchFamily="34" charset="0"/>
              </a:rPr>
              <a:t>&amp; Tribal Sovereignty</a:t>
            </a:r>
          </a:p>
          <a:p>
            <a:r>
              <a:rPr lang="en-GB" sz="2400" dirty="0" smtClean="0">
                <a:latin typeface="Arial" panose="020B0604020202020204" pitchFamily="34" charset="0"/>
                <a:cs typeface="Arial" panose="020B0604020202020204" pitchFamily="34" charset="0"/>
              </a:rPr>
              <a:t>Act…</a:t>
            </a:r>
          </a:p>
        </p:txBody>
      </p:sp>
    </p:spTree>
    <p:extLst>
      <p:ext uri="{BB962C8B-B14F-4D97-AF65-F5344CB8AC3E}">
        <p14:creationId xmlns:p14="http://schemas.microsoft.com/office/powerpoint/2010/main" val="341767687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685" y="578390"/>
            <a:ext cx="8911687" cy="1280890"/>
          </a:xfrm>
        </p:spPr>
        <p:txBody>
          <a:bodyPr/>
          <a:lstStyle/>
          <a:p>
            <a:r>
              <a:rPr lang="en-GB" dirty="0" smtClean="0"/>
              <a:t>Morongo Indian Gaming Resort</a:t>
            </a:r>
            <a:endParaRPr lang="en-GB" dirty="0"/>
          </a:p>
        </p:txBody>
      </p:sp>
      <p:pic>
        <p:nvPicPr>
          <p:cNvPr id="2052" name="Picture 4" descr="Morongo Casino and Resort Expansion – Reliable Security Sound &amp; D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 y="1905000"/>
            <a:ext cx="1207008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5258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8150" y="338360"/>
            <a:ext cx="8911687" cy="1280890"/>
          </a:xfrm>
        </p:spPr>
        <p:txBody>
          <a:bodyPr/>
          <a:lstStyle/>
          <a:p>
            <a:pPr algn="ctr"/>
            <a:r>
              <a:rPr lang="en-GB" dirty="0" smtClean="0"/>
              <a:t>Impact on USA</a:t>
            </a:r>
            <a:endParaRPr lang="en-GB" dirty="0"/>
          </a:p>
        </p:txBody>
      </p:sp>
      <p:sp>
        <p:nvSpPr>
          <p:cNvPr id="3" name="Content Placeholder 2"/>
          <p:cNvSpPr>
            <a:spLocks noGrp="1"/>
          </p:cNvSpPr>
          <p:nvPr>
            <p:ph idx="1"/>
          </p:nvPr>
        </p:nvSpPr>
        <p:spPr>
          <a:xfrm>
            <a:off x="819150" y="1127760"/>
            <a:ext cx="11220450" cy="5573291"/>
          </a:xfrm>
        </p:spPr>
        <p:txBody>
          <a:bodyPr>
            <a:normAutofit fontScale="92500"/>
          </a:bodyPr>
          <a:lstStyle/>
          <a:p>
            <a:r>
              <a:rPr lang="en-GB" sz="2400" dirty="0" smtClean="0">
                <a:latin typeface="Arial" panose="020B0604020202020204" pitchFamily="34" charset="0"/>
                <a:cs typeface="Arial" panose="020B0604020202020204" pitchFamily="34" charset="0"/>
              </a:rPr>
              <a:t>$</a:t>
            </a:r>
            <a:r>
              <a:rPr lang="en-GB" sz="2800" dirty="0" smtClean="0">
                <a:latin typeface="Arial" panose="020B0604020202020204" pitchFamily="34" charset="0"/>
                <a:cs typeface="Arial" panose="020B0604020202020204" pitchFamily="34" charset="0"/>
              </a:rPr>
              <a:t>17 Billion dollars in gold (2020 prices) by 1860…increase in money supply invested in US…and most to industrialising north and east</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Supports “Manifest Destiny” </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Get Rich quick culture.. “survival of the fittest”…a new American culture</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Power shift to East Coast Finance Centres</a:t>
            </a:r>
          </a:p>
          <a:p>
            <a:pPr lvl="1"/>
            <a:r>
              <a:rPr lang="en-GB" sz="2600" dirty="0" smtClean="0">
                <a:latin typeface="Arial" panose="020B0604020202020204" pitchFamily="34" charset="0"/>
                <a:cs typeface="Arial" panose="020B0604020202020204" pitchFamily="34" charset="0"/>
              </a:rPr>
              <a:t>Intensifies slavery issue….California a free state.</a:t>
            </a:r>
          </a:p>
          <a:p>
            <a:pPr lvl="1"/>
            <a:r>
              <a:rPr lang="en-GB" sz="2600" dirty="0" smtClean="0">
                <a:latin typeface="Arial" panose="020B0604020202020204" pitchFamily="34" charset="0"/>
                <a:cs typeface="Arial" panose="020B0604020202020204" pitchFamily="34" charset="0"/>
              </a:rPr>
              <a:t>South needs to expand to keep up</a:t>
            </a:r>
            <a:endParaRPr lang="en-GB" sz="2400" dirty="0">
              <a:latin typeface="Arial" panose="020B060402020202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417702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6245" y="2606040"/>
            <a:ext cx="11635878" cy="1384995"/>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USA 1850’s Continental Superpower victorious in war and more wealthy</a:t>
            </a:r>
          </a:p>
          <a:p>
            <a:r>
              <a:rPr lang="en-GB" sz="2800" dirty="0" smtClean="0">
                <a:latin typeface="Arial" panose="020B0604020202020204" pitchFamily="34" charset="0"/>
                <a:cs typeface="Arial" panose="020B0604020202020204" pitchFamily="34" charset="0"/>
              </a:rPr>
              <a:t> than its founders could imagine with all issues resolved except one</a:t>
            </a:r>
          </a:p>
          <a:p>
            <a:r>
              <a:rPr lang="en-GB" sz="2800" dirty="0" smtClean="0">
                <a:latin typeface="Arial" panose="020B0604020202020204" pitchFamily="34" charset="0"/>
                <a:cs typeface="Arial" panose="020B0604020202020204" pitchFamily="34" charset="0"/>
              </a:rPr>
              <a:t>………………SLAVERY</a:t>
            </a:r>
            <a:endParaRPr lang="en-GB" sz="2800" dirty="0">
              <a:latin typeface="Arial" panose="020B0604020202020204" pitchFamily="34" charset="0"/>
              <a:cs typeface="Arial" panose="020B0604020202020204" pitchFamily="34" charset="0"/>
            </a:endParaRPr>
          </a:p>
        </p:txBody>
      </p:sp>
      <p:sp>
        <p:nvSpPr>
          <p:cNvPr id="5" name="TextBox 4"/>
          <p:cNvSpPr txBox="1"/>
          <p:nvPr/>
        </p:nvSpPr>
        <p:spPr>
          <a:xfrm>
            <a:off x="755879" y="5208270"/>
            <a:ext cx="11180689" cy="954107"/>
          </a:xfrm>
          <a:prstGeom prst="rect">
            <a:avLst/>
          </a:prstGeom>
          <a:noFill/>
        </p:spPr>
        <p:txBody>
          <a:bodyPr wrap="none" rtlCol="0">
            <a:spAutoFit/>
          </a:bodyPr>
          <a:lstStyle/>
          <a:p>
            <a:r>
              <a:rPr lang="en-GB" sz="2800" dirty="0">
                <a:latin typeface="Arial" panose="020B0604020202020204" pitchFamily="34" charset="0"/>
                <a:cs typeface="Arial" panose="020B0604020202020204" pitchFamily="34" charset="0"/>
              </a:rPr>
              <a:t>Resolving that issue and the conversion of America from Continental </a:t>
            </a:r>
            <a:endParaRPr lang="en-GB" sz="2800" dirty="0" smtClean="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to </a:t>
            </a:r>
            <a:r>
              <a:rPr lang="en-GB" sz="2800" dirty="0">
                <a:latin typeface="Arial" panose="020B0604020202020204" pitchFamily="34" charset="0"/>
                <a:cs typeface="Arial" panose="020B0604020202020204" pitchFamily="34" charset="0"/>
              </a:rPr>
              <a:t>World Power is the subject of </a:t>
            </a:r>
            <a:r>
              <a:rPr lang="en-GB" sz="2800" dirty="0" smtClean="0">
                <a:latin typeface="Arial" panose="020B0604020202020204" pitchFamily="34" charset="0"/>
                <a:cs typeface="Arial" panose="020B0604020202020204" pitchFamily="34" charset="0"/>
              </a:rPr>
              <a:t>Module </a:t>
            </a:r>
            <a:r>
              <a:rPr lang="en-GB" sz="2800" dirty="0">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68940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30436</TotalTime>
  <Words>3488</Words>
  <Application>Microsoft Office PowerPoint</Application>
  <PresentationFormat>Widescreen</PresentationFormat>
  <Paragraphs>658</Paragraphs>
  <Slides>96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96</vt:i4>
      </vt:variant>
    </vt:vector>
  </HeadingPairs>
  <TitlesOfParts>
    <vt:vector size="101" baseType="lpstr">
      <vt:lpstr>Arial</vt:lpstr>
      <vt:lpstr>Calibri</vt:lpstr>
      <vt:lpstr>Century Gothic</vt:lpstr>
      <vt:lpstr>Wingdings 3</vt:lpstr>
      <vt:lpstr>Wisp</vt:lpstr>
      <vt:lpstr>American History </vt:lpstr>
      <vt:lpstr>PowerPoint Presentation</vt:lpstr>
      <vt:lpstr>Overview</vt:lpstr>
      <vt:lpstr>California</vt:lpstr>
      <vt:lpstr>Sierra Nevada Mountains</vt:lpstr>
      <vt:lpstr>San Joaquin Valley, Central California</vt:lpstr>
      <vt:lpstr>Napa Valley, Central California</vt:lpstr>
      <vt:lpstr>High Desert Joshua Tree National Park</vt:lpstr>
      <vt:lpstr>Zabriskie Point Death Valley</vt:lpstr>
      <vt:lpstr>Mojave Desert: low desert </vt:lpstr>
      <vt:lpstr>Laguna Beach Southern California</vt:lpstr>
      <vt:lpstr>California before the gold</vt:lpstr>
      <vt:lpstr>California Indigenous peoples</vt:lpstr>
      <vt:lpstr>Many cultures, mountain, forest, temporary thatched housing</vt:lpstr>
      <vt:lpstr>Ocean going plank canoes….densely populated islands….Polynesian influence?</vt:lpstr>
      <vt:lpstr>Spanish California (1769-1820) </vt:lpstr>
      <vt:lpstr>Mission, Pueblo, Presidio Complex @ 1830 </vt:lpstr>
      <vt:lpstr>Mission San Juan Capistrano</vt:lpstr>
      <vt:lpstr>Mission San Juan Luis Rey (rec</vt:lpstr>
      <vt:lpstr>Key facts about Missions &amp; Indians</vt:lpstr>
      <vt:lpstr>Mission life 1770-1830</vt:lpstr>
      <vt:lpstr>Mexican California (1820-1846)</vt:lpstr>
      <vt:lpstr>Lords of the Rancho Culture</vt:lpstr>
      <vt:lpstr>Vaqueros</vt:lpstr>
      <vt:lpstr>Hides hauled to off-shore traders</vt:lpstr>
      <vt:lpstr>Los Angeles 1830</vt:lpstr>
      <vt:lpstr>It’s changed…………..</vt:lpstr>
      <vt:lpstr>Arrival of the ‘Anglos’</vt:lpstr>
      <vt:lpstr>Johann Augustus Sutter ( 1803-1880)</vt:lpstr>
      <vt:lpstr>New Helvetia 1848</vt:lpstr>
      <vt:lpstr>Gold confirmed</vt:lpstr>
      <vt:lpstr>Samuel Brannon</vt:lpstr>
      <vt:lpstr>Spreading the news</vt:lpstr>
      <vt:lpstr>Official Confirmation Required</vt:lpstr>
      <vt:lpstr>The Great Ocean &amp; Land Migration</vt:lpstr>
      <vt:lpstr>Overland Route </vt:lpstr>
      <vt:lpstr>The overland route</vt:lpstr>
      <vt:lpstr>Overland route</vt:lpstr>
      <vt:lpstr>Steam ship advertisement</vt:lpstr>
      <vt:lpstr>The Sea voyage</vt:lpstr>
      <vt:lpstr>Gold Fever ridiculed</vt:lpstr>
      <vt:lpstr>PowerPoint Presentation</vt:lpstr>
      <vt:lpstr>Sweet Betsy and Pike (1)</vt:lpstr>
      <vt:lpstr>Sweet Betsy and Pike (2)</vt:lpstr>
      <vt:lpstr>Intermission</vt:lpstr>
      <vt:lpstr>Year One….the golden time</vt:lpstr>
      <vt:lpstr>San Francisco …before gold 1847</vt:lpstr>
      <vt:lpstr>San Francisco year 1850</vt:lpstr>
      <vt:lpstr>The Gold fields</vt:lpstr>
      <vt:lpstr>California 1849</vt:lpstr>
      <vt:lpstr>49ers: young, optimistic, many heavily armed…</vt:lpstr>
      <vt:lpstr>PowerPoint Presentation</vt:lpstr>
      <vt:lpstr>…subject to ridicule…”The complete gold miner”… (Samuel Brannon customers?) 0 </vt:lpstr>
      <vt:lpstr>Panning for Gold</vt:lpstr>
      <vt:lpstr>Early machines. Cradles…gold caught in sieves </vt:lpstr>
      <vt:lpstr>Instant cities……abandoned when mines  run out</vt:lpstr>
      <vt:lpstr>Chinese Gold mining</vt:lpstr>
      <vt:lpstr>Working together ….at first</vt:lpstr>
      <vt:lpstr>Southerners bring slaves to recreate their economy….tolerated by ‘free miners’…..at first </vt:lpstr>
      <vt:lpstr>Communal effort: plenty for all, collaboration on a great adventure….20% become prosperous, 5% rich</vt:lpstr>
      <vt:lpstr>Emerging Tensions</vt:lpstr>
      <vt:lpstr>Gold fields become a murder zone…bad for business ….and life expectancy</vt:lpstr>
      <vt:lpstr>The Golden State</vt:lpstr>
      <vt:lpstr>Increased population/ declining yield/arrival of corporations.</vt:lpstr>
      <vt:lpstr>Rule of “Judge Lynch”</vt:lpstr>
      <vt:lpstr>How violent? (homicides per 100,000..100 = 1% chance of getting murdered each year)</vt:lpstr>
      <vt:lpstr>State Government established….fast</vt:lpstr>
      <vt:lpstr>Golden State Governance</vt:lpstr>
      <vt:lpstr>The politics of Manifest Destiny……</vt:lpstr>
      <vt:lpstr>State Policy: Mass Killings and random murder</vt:lpstr>
      <vt:lpstr>Yontocket Massacre…memoirs of Militia member</vt:lpstr>
      <vt:lpstr>California Genocide</vt:lpstr>
      <vt:lpstr>Industrialised mining and land “wars”</vt:lpstr>
      <vt:lpstr>Corporations divert rivers to access river bottoms</vt:lpstr>
      <vt:lpstr>New Technologies introduced as miners become employees (“Long Tom” Sluice)</vt:lpstr>
      <vt:lpstr>Mining goes underground</vt:lpstr>
      <vt:lpstr>Hydraulic mining: pioneered 1850’s…blast hillsides to recover gold</vt:lpstr>
      <vt:lpstr>Expanded to remove sides of mountain ranges insidesmountainsidestechnology improved</vt:lpstr>
      <vt:lpstr>Mass introduction 1870’s….</vt:lpstr>
      <vt:lpstr>Wildlife exterminated…hillsides made barren…150 years later</vt:lpstr>
      <vt:lpstr>Rivers silt up…land made toxic</vt:lpstr>
      <vt:lpstr>Hydraulic legal “war”</vt:lpstr>
      <vt:lpstr>Women during the Gold Rush</vt:lpstr>
      <vt:lpstr>A Land of men</vt:lpstr>
      <vt:lpstr>Women allowed….but very few</vt:lpstr>
      <vt:lpstr>Eliza Farnham (1815-1864)</vt:lpstr>
      <vt:lpstr>Luzena Wilson (1820-1902)</vt:lpstr>
      <vt:lpstr>Lola Montez (1821-1861)…part 1</vt:lpstr>
      <vt:lpstr>Lola Montez Part 2</vt:lpstr>
      <vt:lpstr>The nameless ‘entertainers’</vt:lpstr>
      <vt:lpstr>Legacy &amp; Cultural Impact</vt:lpstr>
      <vt:lpstr>Gold mining continues…..underground</vt:lpstr>
      <vt:lpstr>California Indian Reservations today</vt:lpstr>
      <vt:lpstr>Morongo Indian Gaming Resort</vt:lpstr>
      <vt:lpstr>Impact on USA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making of America</dc:title>
  <dc:creator>Stephen</dc:creator>
  <cp:lastModifiedBy>Stephen</cp:lastModifiedBy>
  <cp:revision>1012</cp:revision>
  <dcterms:created xsi:type="dcterms:W3CDTF">2023-02-02T12:46:22Z</dcterms:created>
  <dcterms:modified xsi:type="dcterms:W3CDTF">2024-02-19T18:35:00Z</dcterms:modified>
</cp:coreProperties>
</file>